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67" r:id="rId12"/>
    <p:sldId id="269" r:id="rId13"/>
    <p:sldId id="271" r:id="rId14"/>
    <p:sldId id="268" r:id="rId15"/>
    <p:sldId id="266" r:id="rId16"/>
    <p:sldId id="265" r:id="rId17"/>
    <p:sldId id="275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200"/>
    <a:srgbClr val="FFFCF3"/>
    <a:srgbClr val="FFF6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0AA10-7C7F-40A2-90AE-A9031A9E19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916BF9-95BA-48C1-A72E-CEB7D1AE41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51B165-B221-4781-9A77-C634D498B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694C7-6772-4865-8D9D-533314808AD3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1FB13-65FC-4052-992C-ED9E7003F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1989A-081D-493C-A698-ED72E60EF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75DD-AA36-4B07-9A14-35A393609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21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B26E3-90A4-480C-8424-FBF75035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C3E799-62E5-4061-BF7A-DCD5F9B48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F3D0B-11C8-4941-B80E-23FCF549D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694C7-6772-4865-8D9D-533314808AD3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A8776-437B-4954-86A6-0D4EC375F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DFE23-C415-4884-A4D1-D0C5A4CF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75DD-AA36-4B07-9A14-35A393609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547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63F760-9848-4640-8C8C-8248183650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C8BA97-DC75-4A59-B6E4-D672320C8C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5C7E1-5131-4B64-BAD2-62E6430F1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694C7-6772-4865-8D9D-533314808AD3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59B12-DD20-4A1D-8EC7-EC1CEF034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4AFD6-B2EF-42CA-B359-947EAC72F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75DD-AA36-4B07-9A14-35A393609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82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372D9-555D-4D32-91B9-4169AE14C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253C6-A74F-4ACA-8A21-EB8EEAEA3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AFBE03-1BCD-4047-AEE2-7C7F7C993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694C7-6772-4865-8D9D-533314808AD3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DCA78-B202-4085-A2EC-028CFC0B4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A0047-FF08-4E75-BF7A-8D50AE7B2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75DD-AA36-4B07-9A14-35A393609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662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48ED5-B322-4A99-A2D5-88E4FB6AE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2E01A-6607-4E18-BEBF-2E7CEA851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FD778-DDFF-4E1E-8ECD-2332854D3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694C7-6772-4865-8D9D-533314808AD3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98B70-0B4E-40E5-BCC8-26D48C94F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69451-4459-404C-ADD9-73032FF77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75DD-AA36-4B07-9A14-35A393609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084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87C2F-F359-4533-BC0D-27DAA97D9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3F3FD-002F-4733-8DB7-10C77BD9EB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50FA1A-1057-4DBA-BE0C-44E600527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65C553-10F0-402A-B4B4-E6A36D929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694C7-6772-4865-8D9D-533314808AD3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851E18-FDC4-469B-B00C-F49AA8CE9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F7F0B-048E-4BE6-BF9F-033AA0531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75DD-AA36-4B07-9A14-35A393609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061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1CBAE-18F4-47AF-9FFA-2AD17D64B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21D2C-D708-4C0F-B7F8-FD9EA6CB9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21B0F3-3CBC-4198-9D2E-619A21F39F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1A2CEE-D5F3-4460-9D33-45DBA2743E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CA37D7-A4E2-468D-BFF5-8F952491EB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42B18-BD29-4DC9-81D3-60FCF4004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694C7-6772-4865-8D9D-533314808AD3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EB2618-3F42-47DA-8F6C-898D1C82C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5005D2-A0C1-46EC-96F9-EBCF8BC5C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75DD-AA36-4B07-9A14-35A393609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35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636B7-9AD3-4FAD-BEED-00CFECB2E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90686B-9840-4B34-9C49-2E3E8AB1E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694C7-6772-4865-8D9D-533314808AD3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52BDF2-9F79-478F-89A2-19C5C8479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4D96F-A2E9-4790-BA3C-2B4B4E216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75DD-AA36-4B07-9A14-35A393609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90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0DDA1F-1D60-4221-803F-1867988CA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694C7-6772-4865-8D9D-533314808AD3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2E1CAE-56D2-4DCD-BA18-64EDAC5BF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2B443-EA3E-40E4-ABC1-CF638EFD8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75DD-AA36-4B07-9A14-35A393609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13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FEF59-DC69-4A27-8F4E-1D93FCE99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1DB3C-2538-43AE-9250-5C6984762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F1E212-2CA8-4927-B531-D3275FC33A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B93EE8-C1B0-45B2-B947-96D8ACA18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694C7-6772-4865-8D9D-533314808AD3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CDCE4D-8915-440C-975A-D8CC4AF1D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7B444-3B9E-45F9-A65C-29161A02E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75DD-AA36-4B07-9A14-35A393609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695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AFA44-B804-47A4-A48C-C943474C7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A27771-818D-473D-BBF8-7C91A7623A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C8A63C-106C-47B5-A9A7-CCFF0BA25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E04833-EEA1-4B52-A424-6A2F02A2B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694C7-6772-4865-8D9D-533314808AD3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EE94C6-E3BF-49BF-B3A2-5CE7E28B5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3C490C-AA3D-42AA-8617-FAA728CC6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75DD-AA36-4B07-9A14-35A393609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71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4A8538-DDDC-45FF-B08A-04F54DC88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74F8F-F3FB-4E10-8EB7-8B2CA1B0F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995DC-7750-454D-9FD7-2DCC2540D8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694C7-6772-4865-8D9D-533314808AD3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5C911-2B23-4F68-97D4-AD5F26C204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732DF-CF67-41F1-8D9C-C323F1D0E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475DD-AA36-4B07-9A14-35A393609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53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0">
            <a:extLst>
              <a:ext uri="{FF2B5EF4-FFF2-40B4-BE49-F238E27FC236}">
                <a16:creationId xmlns:a16="http://schemas.microsoft.com/office/drawing/2014/main" id="{DD5797B3-11AD-4012-BA66-77B35A772D4C}"/>
              </a:ext>
            </a:extLst>
          </p:cNvPr>
          <p:cNvSpPr/>
          <p:nvPr/>
        </p:nvSpPr>
        <p:spPr>
          <a:xfrm>
            <a:off x="-1" y="0"/>
            <a:ext cx="12557759" cy="6978316"/>
          </a:xfrm>
          <a:prstGeom prst="rect">
            <a:avLst/>
          </a:prstGeom>
          <a:solidFill>
            <a:srgbClr val="FFFCF3">
              <a:alpha val="44706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 descr="100+] Plants Iphone Wallpapers | Wallpapers.com">
            <a:extLst>
              <a:ext uri="{FF2B5EF4-FFF2-40B4-BE49-F238E27FC236}">
                <a16:creationId xmlns:a16="http://schemas.microsoft.com/office/drawing/2014/main" id="{7AD7948E-DE66-4174-AAF9-3FBF9BF31C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613" t="15494" b="1"/>
          <a:stretch/>
        </p:blipFill>
        <p:spPr bwMode="auto">
          <a:xfrm>
            <a:off x="9808143" y="0"/>
            <a:ext cx="27496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088E6F88-5D54-4941-B376-BCDAB1A0805E}"/>
              </a:ext>
            </a:extLst>
          </p:cNvPr>
          <p:cNvSpPr/>
          <p:nvPr/>
        </p:nvSpPr>
        <p:spPr>
          <a:xfrm>
            <a:off x="688820" y="1075630"/>
            <a:ext cx="8156797" cy="1571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600" b="1" dirty="0" err="1">
                <a:solidFill>
                  <a:schemeClr val="accent2"/>
                </a:solidFill>
              </a:rPr>
              <a:t>Phân</a:t>
            </a:r>
            <a:r>
              <a:rPr lang="en-US" sz="4600" b="1" dirty="0">
                <a:solidFill>
                  <a:schemeClr val="accent2"/>
                </a:solidFill>
              </a:rPr>
              <a:t> </a:t>
            </a:r>
            <a:r>
              <a:rPr lang="en-US" sz="4600" b="1" dirty="0" err="1">
                <a:solidFill>
                  <a:schemeClr val="accent2"/>
                </a:solidFill>
              </a:rPr>
              <a:t>loại</a:t>
            </a:r>
            <a:r>
              <a:rPr lang="en-US" sz="4600" b="1" dirty="0">
                <a:solidFill>
                  <a:schemeClr val="accent2"/>
                </a:solidFill>
              </a:rPr>
              <a:t> </a:t>
            </a:r>
            <a:r>
              <a:rPr lang="en-US" sz="4600" b="1" dirty="0" err="1">
                <a:solidFill>
                  <a:schemeClr val="accent2"/>
                </a:solidFill>
              </a:rPr>
              <a:t>cây</a:t>
            </a:r>
            <a:r>
              <a:rPr lang="en-US" sz="4600" b="1" dirty="0">
                <a:solidFill>
                  <a:schemeClr val="accent2"/>
                </a:solidFill>
              </a:rPr>
              <a:t> </a:t>
            </a:r>
            <a:r>
              <a:rPr lang="en-US" sz="4600" b="1" dirty="0" err="1">
                <a:solidFill>
                  <a:schemeClr val="accent2"/>
                </a:solidFill>
              </a:rPr>
              <a:t>cảnh</a:t>
            </a:r>
            <a:r>
              <a:rPr lang="en-US" sz="4600" b="1" dirty="0">
                <a:solidFill>
                  <a:schemeClr val="accent2"/>
                </a:solidFill>
              </a:rPr>
              <a:t> </a:t>
            </a:r>
            <a:r>
              <a:rPr lang="en-US" sz="4600" b="1" dirty="0" err="1">
                <a:solidFill>
                  <a:schemeClr val="accent2"/>
                </a:solidFill>
              </a:rPr>
              <a:t>với</a:t>
            </a:r>
            <a:r>
              <a:rPr lang="en-US" sz="4600" b="1" dirty="0">
                <a:solidFill>
                  <a:schemeClr val="accent2"/>
                </a:solidFill>
              </a:rPr>
              <a:t> CNN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600" b="1" i="0" dirty="0">
                <a:solidFill>
                  <a:schemeClr val="accent2"/>
                </a:solidFill>
                <a:effectLst/>
              </a:rPr>
              <a:t>(Convolutional Neutral Network)</a:t>
            </a:r>
            <a:endParaRPr lang="en-US" sz="4600" b="1" dirty="0">
              <a:solidFill>
                <a:schemeClr val="accent2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ADFF46D-5693-4D0C-A673-909680304F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845640"/>
              </p:ext>
            </p:extLst>
          </p:nvPr>
        </p:nvGraphicFramePr>
        <p:xfrm>
          <a:off x="769649" y="4237530"/>
          <a:ext cx="6025785" cy="2297289"/>
        </p:xfrm>
        <a:graphic>
          <a:graphicData uri="http://schemas.openxmlformats.org/drawingml/2006/table">
            <a:tbl>
              <a:tblPr/>
              <a:tblGrid>
                <a:gridCol w="6025785">
                  <a:extLst>
                    <a:ext uri="{9D8B030D-6E8A-4147-A177-3AD203B41FA5}">
                      <a16:colId xmlns:a16="http://schemas.microsoft.com/office/drawing/2014/main" val="2720593855"/>
                    </a:ext>
                  </a:extLst>
                </a:gridCol>
              </a:tblGrid>
              <a:tr h="51263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800" b="1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Sinh</a:t>
                      </a:r>
                      <a:r>
                        <a:rPr lang="en-US" sz="28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2800" b="1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viên</a:t>
                      </a:r>
                      <a:r>
                        <a:rPr lang="en-US" sz="28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2800" b="1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thực</a:t>
                      </a:r>
                      <a:r>
                        <a:rPr lang="en-US" sz="28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2800" b="1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hiện</a:t>
                      </a:r>
                      <a:r>
                        <a:rPr lang="en-US" sz="28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: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3461145"/>
                  </a:ext>
                </a:extLst>
              </a:tr>
              <a:tr h="1779129">
                <a:tc>
                  <a:txBody>
                    <a:bodyPr/>
                    <a:lstStyle/>
                    <a:p>
                      <a:pPr marL="285750" indent="-285750"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vi-VN" sz="28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Kim Khánh Đăng B2113306 </a:t>
                      </a:r>
                    </a:p>
                    <a:p>
                      <a:pPr marL="285750" indent="-285750"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vi-VN" sz="28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Nguyễn Hữu Minh Khôi B2113335 </a:t>
                      </a:r>
                    </a:p>
                    <a:p>
                      <a:pPr marL="285750" indent="-285750"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vi-VN" sz="28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Phạm Như Thịnh B2113343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59647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6750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1">
            <a:extLst>
              <a:ext uri="{FF2B5EF4-FFF2-40B4-BE49-F238E27FC236}">
                <a16:creationId xmlns:a16="http://schemas.microsoft.com/office/drawing/2014/main" id="{2717D69A-5680-4F3F-B33F-7A728F7EEF41}"/>
              </a:ext>
            </a:extLst>
          </p:cNvPr>
          <p:cNvSpPr/>
          <p:nvPr/>
        </p:nvSpPr>
        <p:spPr>
          <a:xfrm>
            <a:off x="3318510" y="9232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2800" b="1" dirty="0"/>
              <a:t>III. </a:t>
            </a:r>
            <a:r>
              <a:rPr lang="en-US" sz="2800" b="1" dirty="0" err="1"/>
              <a:t>THIẾT</a:t>
            </a:r>
            <a:r>
              <a:rPr lang="en-US" sz="2800" b="1" dirty="0"/>
              <a:t> </a:t>
            </a:r>
            <a:r>
              <a:rPr lang="en-US" sz="2800" b="1" dirty="0" err="1"/>
              <a:t>KẾ</a:t>
            </a:r>
            <a:r>
              <a:rPr lang="en-US" sz="2800" b="1" dirty="0"/>
              <a:t> </a:t>
            </a:r>
            <a:r>
              <a:rPr lang="en-US" sz="2800" b="1" dirty="0" err="1"/>
              <a:t>VÀ</a:t>
            </a:r>
            <a:r>
              <a:rPr lang="en-US" sz="2800" b="1" dirty="0"/>
              <a:t> </a:t>
            </a:r>
            <a:r>
              <a:rPr lang="en-US" sz="2800" b="1" dirty="0" err="1"/>
              <a:t>HUẤN</a:t>
            </a:r>
            <a:r>
              <a:rPr lang="en-US" sz="2800" b="1" dirty="0"/>
              <a:t> </a:t>
            </a:r>
            <a:r>
              <a:rPr lang="en-US" sz="2800" b="1" dirty="0" err="1"/>
              <a:t>LUYỆN</a:t>
            </a:r>
            <a:r>
              <a:rPr lang="en-US" sz="2800" b="1" dirty="0"/>
              <a:t> </a:t>
            </a:r>
            <a:r>
              <a:rPr lang="en-US" sz="2800" b="1" dirty="0" err="1"/>
              <a:t>MÔ</a:t>
            </a:r>
            <a:r>
              <a:rPr lang="en-US" sz="2800" b="1" dirty="0"/>
              <a:t> </a:t>
            </a:r>
            <a:r>
              <a:rPr lang="en-US" sz="2800" b="1" dirty="0" err="1"/>
              <a:t>HÌNH</a:t>
            </a:r>
            <a:endParaRPr lang="en-US" sz="2800" b="1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2BDC077-C500-4ADF-B9A7-133FC44C1363}"/>
              </a:ext>
            </a:extLst>
          </p:cNvPr>
          <p:cNvGrpSpPr/>
          <p:nvPr/>
        </p:nvGrpSpPr>
        <p:grpSpPr>
          <a:xfrm>
            <a:off x="492319" y="1162165"/>
            <a:ext cx="11410018" cy="4634920"/>
            <a:chOff x="221384" y="1111363"/>
            <a:chExt cx="11410018" cy="463492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27E29DB-C2AC-44DF-9578-2F0A745DC704}"/>
                </a:ext>
              </a:extLst>
            </p:cNvPr>
            <p:cNvGrpSpPr/>
            <p:nvPr/>
          </p:nvGrpSpPr>
          <p:grpSpPr>
            <a:xfrm>
              <a:off x="221384" y="1111363"/>
              <a:ext cx="11410018" cy="4634920"/>
              <a:chOff x="0" y="1005484"/>
              <a:chExt cx="12122331" cy="4819335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AB0B3B75-5AA2-4B53-A4C7-ED4226133F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005484"/>
                <a:ext cx="12122331" cy="4819335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14B586D-DE5E-4E0F-8DBF-255EE20D30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1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845" y="2057400"/>
                <a:ext cx="1808630" cy="1643745"/>
              </a:xfrm>
              <a:prstGeom prst="rect">
                <a:avLst/>
              </a:prstGeom>
              <a:ln>
                <a:solidFill>
                  <a:schemeClr val="accent2"/>
                </a:solidFill>
              </a:ln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A00B6E0-298E-478A-9434-0B85F35A7329}"/>
                  </a:ext>
                </a:extLst>
              </p:cNvPr>
              <p:cNvSpPr/>
              <p:nvPr/>
            </p:nvSpPr>
            <p:spPr>
              <a:xfrm>
                <a:off x="872067" y="3176911"/>
                <a:ext cx="194733" cy="201289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42264A9E-CB9E-4CBA-855E-363A5B35C9F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6328" y="3176912"/>
                <a:ext cx="828674" cy="56826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13E09A56-4399-4436-BED9-BFFCCBAAC8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2241" y="3381376"/>
                <a:ext cx="813234" cy="8276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0DE4792-29DE-4221-B852-C3FCE0B0C2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351"/>
            <a:stretch/>
          </p:blipFill>
          <p:spPr>
            <a:xfrm>
              <a:off x="7906573" y="1276031"/>
              <a:ext cx="3051816" cy="3229929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8CEAB3-4CEE-4397-B220-6C1FE20E91E6}"/>
                </a:ext>
              </a:extLst>
            </p:cNvPr>
            <p:cNvSpPr/>
            <p:nvPr/>
          </p:nvSpPr>
          <p:spPr>
            <a:xfrm>
              <a:off x="10958389" y="2209800"/>
              <a:ext cx="673013" cy="11834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50DAD31-1C9E-45AE-87CB-C2364A71FAD0}"/>
                </a:ext>
              </a:extLst>
            </p:cNvPr>
            <p:cNvSpPr txBox="1"/>
            <p:nvPr/>
          </p:nvSpPr>
          <p:spPr>
            <a:xfrm>
              <a:off x="10542117" y="2338402"/>
              <a:ext cx="98101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6110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>
            <a:extLst>
              <a:ext uri="{FF2B5EF4-FFF2-40B4-BE49-F238E27FC236}">
                <a16:creationId xmlns:a16="http://schemas.microsoft.com/office/drawing/2014/main" id="{81168868-7D44-4E3D-A068-92964FEF94AE}"/>
              </a:ext>
            </a:extLst>
          </p:cNvPr>
          <p:cNvSpPr/>
          <p:nvPr/>
        </p:nvSpPr>
        <p:spPr>
          <a:xfrm>
            <a:off x="3318510" y="-9394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2600" b="1" dirty="0"/>
              <a:t>III. </a:t>
            </a:r>
            <a:r>
              <a:rPr lang="en-US" sz="2600" b="1" dirty="0" err="1"/>
              <a:t>THIẾT</a:t>
            </a:r>
            <a:r>
              <a:rPr lang="en-US" sz="2600" b="1" dirty="0"/>
              <a:t> </a:t>
            </a:r>
            <a:r>
              <a:rPr lang="en-US" sz="2600" b="1" dirty="0" err="1"/>
              <a:t>KẾ</a:t>
            </a:r>
            <a:r>
              <a:rPr lang="en-US" sz="2600" b="1" dirty="0"/>
              <a:t> </a:t>
            </a:r>
            <a:r>
              <a:rPr lang="en-US" sz="2600" b="1" dirty="0" err="1"/>
              <a:t>VÀ</a:t>
            </a:r>
            <a:r>
              <a:rPr lang="en-US" sz="2600" b="1" dirty="0"/>
              <a:t> </a:t>
            </a:r>
            <a:r>
              <a:rPr lang="en-US" sz="2600" b="1" dirty="0" err="1"/>
              <a:t>HUẤN</a:t>
            </a:r>
            <a:r>
              <a:rPr lang="en-US" sz="2600" b="1" dirty="0"/>
              <a:t> </a:t>
            </a:r>
            <a:r>
              <a:rPr lang="en-US" sz="2600" b="1" dirty="0" err="1"/>
              <a:t>LUYỆN</a:t>
            </a:r>
            <a:r>
              <a:rPr lang="en-US" sz="2600" b="1" dirty="0"/>
              <a:t> </a:t>
            </a:r>
            <a:r>
              <a:rPr lang="en-US" sz="2600" b="1" dirty="0" err="1"/>
              <a:t>MÔ</a:t>
            </a:r>
            <a:r>
              <a:rPr lang="en-US" sz="2600" b="1" dirty="0"/>
              <a:t> </a:t>
            </a:r>
            <a:r>
              <a:rPr lang="en-US" sz="2600" b="1" dirty="0" err="1"/>
              <a:t>HÌNH</a:t>
            </a:r>
            <a:endParaRPr lang="en-US" sz="2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846614-525B-4B8D-BD00-4BE0F448E916}"/>
              </a:ext>
            </a:extLst>
          </p:cNvPr>
          <p:cNvSpPr txBox="1"/>
          <p:nvPr/>
        </p:nvSpPr>
        <p:spPr>
          <a:xfrm>
            <a:off x="1258503" y="800934"/>
            <a:ext cx="986830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spcAft>
                <a:spcPts val="1200"/>
              </a:spcAft>
              <a:buAutoNum type="arabicPeriod"/>
            </a:pPr>
            <a:r>
              <a:rPr lang="en-US" sz="2800" dirty="0" err="1">
                <a:solidFill>
                  <a:schemeClr val="accent2"/>
                </a:solidFill>
                <a:ea typeface="Calibri" panose="020F0502020204030204" pitchFamily="34" charset="0"/>
              </a:rPr>
              <a:t>Các</a:t>
            </a:r>
            <a:r>
              <a:rPr lang="en-US" sz="2800" dirty="0">
                <a:solidFill>
                  <a:schemeClr val="accent2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accent2"/>
                </a:solidFill>
                <a:ea typeface="Calibri" panose="020F0502020204030204" pitchFamily="34" charset="0"/>
              </a:rPr>
              <a:t>tầng</a:t>
            </a:r>
            <a:r>
              <a:rPr lang="en-US" sz="2800" dirty="0">
                <a:solidFill>
                  <a:schemeClr val="accent2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accent2"/>
                </a:solidFill>
                <a:ea typeface="Calibri" panose="020F0502020204030204" pitchFamily="34" charset="0"/>
              </a:rPr>
              <a:t>tích</a:t>
            </a:r>
            <a:r>
              <a:rPr lang="en-US" sz="2800" dirty="0">
                <a:solidFill>
                  <a:schemeClr val="accent2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accent2"/>
                </a:solidFill>
                <a:ea typeface="Calibri" panose="020F0502020204030204" pitchFamily="34" charset="0"/>
              </a:rPr>
              <a:t>chập</a:t>
            </a:r>
            <a:r>
              <a:rPr lang="en-US" sz="2800" dirty="0">
                <a:solidFill>
                  <a:schemeClr val="accent2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accent2"/>
                </a:solidFill>
                <a:ea typeface="Calibri" panose="020F0502020204030204" pitchFamily="34" charset="0"/>
              </a:rPr>
              <a:t>và</a:t>
            </a:r>
            <a:r>
              <a:rPr lang="en-US" sz="2800" dirty="0">
                <a:solidFill>
                  <a:schemeClr val="accent2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accent2"/>
                </a:solidFill>
                <a:ea typeface="Calibri" panose="020F0502020204030204" pitchFamily="34" charset="0"/>
              </a:rPr>
              <a:t>giảm</a:t>
            </a:r>
            <a:r>
              <a:rPr lang="en-US" sz="2800" dirty="0">
                <a:solidFill>
                  <a:schemeClr val="accent2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accent2"/>
                </a:solidFill>
                <a:ea typeface="Calibri" panose="020F0502020204030204" pitchFamily="34" charset="0"/>
              </a:rPr>
              <a:t>kích</a:t>
            </a:r>
            <a:r>
              <a:rPr lang="en-US" sz="2800" dirty="0">
                <a:solidFill>
                  <a:schemeClr val="accent2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accent2"/>
                </a:solidFill>
                <a:ea typeface="Calibri" panose="020F0502020204030204" pitchFamily="34" charset="0"/>
              </a:rPr>
              <a:t>thước</a:t>
            </a:r>
            <a:endParaRPr lang="en-US" sz="2800" dirty="0">
              <a:solidFill>
                <a:schemeClr val="accent2"/>
              </a:solidFill>
              <a:ea typeface="Calibri" panose="020F050202020403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2400" dirty="0">
                <a:ea typeface="Calibri" panose="020F0502020204030204" pitchFamily="34" charset="0"/>
              </a:rPr>
              <a:t>- </a:t>
            </a:r>
            <a:r>
              <a:rPr lang="en-US" sz="2400" dirty="0" err="1">
                <a:ea typeface="Calibri" panose="020F0502020204030204" pitchFamily="34" charset="0"/>
              </a:rPr>
              <a:t>Gồm</a:t>
            </a:r>
            <a:r>
              <a:rPr lang="en-US" sz="2400" dirty="0">
                <a:ea typeface="Calibri" panose="020F0502020204030204" pitchFamily="34" charset="0"/>
              </a:rPr>
              <a:t> </a:t>
            </a:r>
            <a:r>
              <a:rPr lang="en-US" sz="2400" b="1" dirty="0">
                <a:ea typeface="Calibri" panose="020F0502020204030204" pitchFamily="34" charset="0"/>
              </a:rPr>
              <a:t>3 </a:t>
            </a:r>
            <a:r>
              <a:rPr lang="en-US" sz="2400" b="1" dirty="0" err="1">
                <a:ea typeface="Calibri" panose="020F0502020204030204" pitchFamily="34" charset="0"/>
              </a:rPr>
              <a:t>tầng</a:t>
            </a:r>
            <a:r>
              <a:rPr lang="en-US" sz="2400" b="1" dirty="0">
                <a:ea typeface="Calibri" panose="020F0502020204030204" pitchFamily="34" charset="0"/>
              </a:rPr>
              <a:t> </a:t>
            </a:r>
            <a:r>
              <a:rPr lang="en-US" sz="2400" b="1" dirty="0" err="1">
                <a:ea typeface="Calibri" panose="020F0502020204030204" pitchFamily="34" charset="0"/>
              </a:rPr>
              <a:t>tích</a:t>
            </a:r>
            <a:r>
              <a:rPr lang="en-US" sz="2400" b="1" dirty="0">
                <a:ea typeface="Calibri" panose="020F0502020204030204" pitchFamily="34" charset="0"/>
              </a:rPr>
              <a:t> </a:t>
            </a:r>
            <a:r>
              <a:rPr lang="en-US" sz="2400" b="1" dirty="0" err="1">
                <a:ea typeface="Calibri" panose="020F0502020204030204" pitchFamily="34" charset="0"/>
              </a:rPr>
              <a:t>chập</a:t>
            </a:r>
            <a:r>
              <a:rPr lang="en-US" sz="2400" dirty="0">
                <a:ea typeface="Calibri" panose="020F0502020204030204" pitchFamily="34" charset="0"/>
              </a:rPr>
              <a:t> </a:t>
            </a:r>
            <a:r>
              <a:rPr lang="en-US" sz="2400" dirty="0" err="1">
                <a:ea typeface="Calibri" panose="020F0502020204030204" pitchFamily="34" charset="0"/>
              </a:rPr>
              <a:t>và</a:t>
            </a:r>
            <a:r>
              <a:rPr lang="en-US" sz="2400" dirty="0">
                <a:ea typeface="Calibri" panose="020F0502020204030204" pitchFamily="34" charset="0"/>
              </a:rPr>
              <a:t> </a:t>
            </a:r>
            <a:r>
              <a:rPr lang="en-US" sz="2400" b="1" dirty="0">
                <a:ea typeface="Calibri" panose="020F0502020204030204" pitchFamily="34" charset="0"/>
              </a:rPr>
              <a:t>3 </a:t>
            </a:r>
            <a:r>
              <a:rPr lang="en-US" sz="2400" b="1" dirty="0" err="1">
                <a:ea typeface="Calibri" panose="020F0502020204030204" pitchFamily="34" charset="0"/>
              </a:rPr>
              <a:t>tầng</a:t>
            </a:r>
            <a:r>
              <a:rPr lang="en-US" sz="2400" b="1" dirty="0">
                <a:ea typeface="Calibri" panose="020F0502020204030204" pitchFamily="34" charset="0"/>
              </a:rPr>
              <a:t> </a:t>
            </a:r>
            <a:r>
              <a:rPr lang="en-US" sz="2400" b="1" dirty="0" err="1">
                <a:ea typeface="Calibri" panose="020F0502020204030204" pitchFamily="34" charset="0"/>
              </a:rPr>
              <a:t>giảm</a:t>
            </a:r>
            <a:r>
              <a:rPr lang="en-US" sz="2400" b="1" dirty="0">
                <a:ea typeface="Calibri" panose="020F0502020204030204" pitchFamily="34" charset="0"/>
              </a:rPr>
              <a:t> </a:t>
            </a:r>
            <a:r>
              <a:rPr lang="en-US" sz="2400" b="1" dirty="0" err="1">
                <a:ea typeface="Calibri" panose="020F0502020204030204" pitchFamily="34" charset="0"/>
              </a:rPr>
              <a:t>kích</a:t>
            </a:r>
            <a:r>
              <a:rPr lang="en-US" sz="2400" b="1" dirty="0">
                <a:ea typeface="Calibri" panose="020F0502020204030204" pitchFamily="34" charset="0"/>
              </a:rPr>
              <a:t> </a:t>
            </a:r>
            <a:r>
              <a:rPr lang="en-US" sz="2400" b="1" dirty="0" err="1">
                <a:ea typeface="Calibri" panose="020F0502020204030204" pitchFamily="34" charset="0"/>
              </a:rPr>
              <a:t>thước</a:t>
            </a:r>
            <a:r>
              <a:rPr lang="en-US" sz="2400" b="1" dirty="0">
                <a:ea typeface="Calibri" panose="020F0502020204030204" pitchFamily="34" charset="0"/>
              </a:rPr>
              <a:t> </a:t>
            </a:r>
            <a:r>
              <a:rPr lang="en-US" sz="2400" dirty="0">
                <a:ea typeface="Calibri" panose="020F0502020204030204" pitchFamily="34" charset="0"/>
              </a:rPr>
              <a:t>(pooling) xen </a:t>
            </a:r>
            <a:r>
              <a:rPr lang="en-US" sz="2400" dirty="0" err="1">
                <a:ea typeface="Calibri" panose="020F0502020204030204" pitchFamily="34" charset="0"/>
              </a:rPr>
              <a:t>kẽ</a:t>
            </a:r>
            <a:endParaRPr lang="en-US" sz="2400" dirty="0">
              <a:ea typeface="Calibri" panose="020F050202020403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2600" dirty="0">
                <a:ea typeface="Calibri" panose="020F0502020204030204" pitchFamily="34" charset="0"/>
              </a:rPr>
              <a:t>       </a:t>
            </a:r>
            <a:endParaRPr lang="en-US" sz="2800" dirty="0">
              <a:ea typeface="Calibri" panose="020F0502020204030204" pitchFamily="34" charset="0"/>
            </a:endParaRPr>
          </a:p>
          <a:p>
            <a:pPr>
              <a:spcAft>
                <a:spcPts val="1200"/>
              </a:spcAft>
            </a:pPr>
            <a:endParaRPr lang="en-US" sz="2800" dirty="0">
              <a:ea typeface="Calibri" panose="020F0502020204030204" pitchFamily="34" charset="0"/>
            </a:endParaRPr>
          </a:p>
          <a:p>
            <a:pPr>
              <a:spcAft>
                <a:spcPts val="1200"/>
              </a:spcAft>
            </a:pPr>
            <a:endParaRPr lang="en-US" sz="2800" dirty="0">
              <a:ea typeface="Calibri" panose="020F0502020204030204" pitchFamily="34" charset="0"/>
            </a:endParaRPr>
          </a:p>
          <a:p>
            <a:pPr marL="514350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0FF2E78-5D9E-414D-978A-872CD68C066C}"/>
              </a:ext>
            </a:extLst>
          </p:cNvPr>
          <p:cNvGrpSpPr/>
          <p:nvPr/>
        </p:nvGrpSpPr>
        <p:grpSpPr>
          <a:xfrm>
            <a:off x="1840814" y="1892620"/>
            <a:ext cx="7930688" cy="3644102"/>
            <a:chOff x="1552947" y="2366756"/>
            <a:chExt cx="7930688" cy="364410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7095A1B-274B-4360-8C4E-7B5BCDC25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6571" y="2366756"/>
              <a:ext cx="7727064" cy="364410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54118E9-4D3A-4697-A9A7-65ADD7D16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2947" y="3178162"/>
              <a:ext cx="2310835" cy="2041729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330D724-1EA7-496D-9F42-F3B679FAA7B1}"/>
                </a:ext>
              </a:extLst>
            </p:cNvPr>
            <p:cNvSpPr/>
            <p:nvPr/>
          </p:nvSpPr>
          <p:spPr>
            <a:xfrm>
              <a:off x="3124200" y="4571797"/>
              <a:ext cx="269241" cy="273243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5224F62-7322-459E-9172-47BBB5F041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96617" y="4579207"/>
              <a:ext cx="467165" cy="57351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098DEE-BA94-4DC0-99A1-7FBF75934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93441" y="4851400"/>
              <a:ext cx="505266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621D9D4-C908-43BF-AEF8-B5A4DBA30678}"/>
                </a:ext>
              </a:extLst>
            </p:cNvPr>
            <p:cNvSpPr txBox="1"/>
            <p:nvPr/>
          </p:nvSpPr>
          <p:spPr>
            <a:xfrm>
              <a:off x="5558640" y="2720765"/>
              <a:ext cx="765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/>
                  </a:solidFill>
                </a:rPr>
                <a:t>(2, 2)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9E873E2-C02D-4117-AB20-C89B2EA52634}"/>
                </a:ext>
              </a:extLst>
            </p:cNvPr>
            <p:cNvSpPr txBox="1"/>
            <p:nvPr/>
          </p:nvSpPr>
          <p:spPr>
            <a:xfrm>
              <a:off x="7138157" y="2715263"/>
              <a:ext cx="765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/>
                  </a:solidFill>
                </a:rPr>
                <a:t>(2, 2)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7AB2919-A19A-48D6-A826-F6886FCD03C8}"/>
                </a:ext>
              </a:extLst>
            </p:cNvPr>
            <p:cNvSpPr txBox="1"/>
            <p:nvPr/>
          </p:nvSpPr>
          <p:spPr>
            <a:xfrm>
              <a:off x="8402185" y="2715263"/>
              <a:ext cx="765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/>
                  </a:solidFill>
                </a:rPr>
                <a:t>(2, 2)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637B286-8046-4F01-AF3D-6C3451B027B1}"/>
              </a:ext>
            </a:extLst>
          </p:cNvPr>
          <p:cNvGrpSpPr/>
          <p:nvPr/>
        </p:nvGrpSpPr>
        <p:grpSpPr>
          <a:xfrm>
            <a:off x="4334438" y="2569497"/>
            <a:ext cx="5841066" cy="3599763"/>
            <a:chOff x="4334438" y="2569497"/>
            <a:chExt cx="5841066" cy="359976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491D00-BF0F-471E-875B-2939C83CDC80}"/>
                </a:ext>
              </a:extLst>
            </p:cNvPr>
            <p:cNvSpPr txBox="1"/>
            <p:nvPr/>
          </p:nvSpPr>
          <p:spPr>
            <a:xfrm>
              <a:off x="4334438" y="5484457"/>
              <a:ext cx="1863163" cy="684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buSzPts val="1000"/>
                <a:tabLst>
                  <a:tab pos="457200" algn="l"/>
                </a:tabLst>
              </a:pPr>
              <a:r>
                <a:rPr lang="en-US" b="1" dirty="0">
                  <a:solidFill>
                    <a:schemeClr val="accent2"/>
                  </a:solidFill>
                </a:rPr>
                <a:t>Filters: 32</a:t>
              </a:r>
            </a:p>
            <a:p>
              <a:pPr lvl="0">
                <a:spcBef>
                  <a:spcPts val="300"/>
                </a:spcBef>
                <a:spcAft>
                  <a:spcPts val="600"/>
                </a:spcAft>
                <a:buSzPts val="1000"/>
                <a:tabLst>
                  <a:tab pos="457200" algn="l"/>
                </a:tabLst>
              </a:pPr>
              <a:r>
                <a:rPr lang="en-US" b="1" dirty="0">
                  <a:solidFill>
                    <a:schemeClr val="accent2"/>
                  </a:solidFill>
                </a:rPr>
                <a:t>Kernel size: (3, 3)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727B5D-A28D-4008-9356-F2B8E75815E4}"/>
                </a:ext>
              </a:extLst>
            </p:cNvPr>
            <p:cNvSpPr txBox="1"/>
            <p:nvPr/>
          </p:nvSpPr>
          <p:spPr>
            <a:xfrm>
              <a:off x="6367440" y="5484456"/>
              <a:ext cx="1863163" cy="684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buSzPts val="1000"/>
                <a:tabLst>
                  <a:tab pos="457200" algn="l"/>
                </a:tabLst>
              </a:pPr>
              <a:r>
                <a:rPr lang="en-US" b="1" dirty="0">
                  <a:solidFill>
                    <a:schemeClr val="accent2"/>
                  </a:solidFill>
                </a:rPr>
                <a:t>Filters: 64</a:t>
              </a:r>
            </a:p>
            <a:p>
              <a:pPr lvl="0">
                <a:spcBef>
                  <a:spcPts val="300"/>
                </a:spcBef>
                <a:spcAft>
                  <a:spcPts val="600"/>
                </a:spcAft>
                <a:buSzPts val="1000"/>
                <a:tabLst>
                  <a:tab pos="457200" algn="l"/>
                </a:tabLst>
              </a:pPr>
              <a:r>
                <a:rPr lang="en-US" b="1" dirty="0">
                  <a:solidFill>
                    <a:schemeClr val="accent2"/>
                  </a:solidFill>
                </a:rPr>
                <a:t>Kernel size: (3, 3)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2C7D69F-4238-4068-8E92-0D1104186560}"/>
                </a:ext>
              </a:extLst>
            </p:cNvPr>
            <p:cNvSpPr txBox="1"/>
            <p:nvPr/>
          </p:nvSpPr>
          <p:spPr>
            <a:xfrm>
              <a:off x="5480423" y="2583704"/>
              <a:ext cx="16457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600" b="1" kern="0" dirty="0">
                  <a:effectLst/>
                  <a:ea typeface="Times New Roman" panose="02020603050405020304" pitchFamily="18" charset="0"/>
                </a:rPr>
                <a:t>MaxPooling2D</a:t>
              </a:r>
              <a:endParaRPr lang="en-US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8BA1867-AB2B-4751-9334-ACD2BC6BBA17}"/>
                </a:ext>
              </a:extLst>
            </p:cNvPr>
            <p:cNvSpPr txBox="1"/>
            <p:nvPr/>
          </p:nvSpPr>
          <p:spPr>
            <a:xfrm>
              <a:off x="7018883" y="2569497"/>
              <a:ext cx="16457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600" b="1" kern="0" dirty="0">
                  <a:effectLst/>
                  <a:ea typeface="Times New Roman" panose="02020603050405020304" pitchFamily="18" charset="0"/>
                </a:rPr>
                <a:t>MaxPooling2D</a:t>
              </a:r>
              <a:endParaRPr lang="en-US" sz="16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23A938E-B79D-4D1A-9078-A6E19CBC46D6}"/>
                </a:ext>
              </a:extLst>
            </p:cNvPr>
            <p:cNvSpPr txBox="1"/>
            <p:nvPr/>
          </p:nvSpPr>
          <p:spPr>
            <a:xfrm>
              <a:off x="8529736" y="2569497"/>
              <a:ext cx="16457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600" b="1" kern="0" dirty="0">
                  <a:effectLst/>
                  <a:ea typeface="Times New Roman" panose="02020603050405020304" pitchFamily="18" charset="0"/>
                </a:rPr>
                <a:t>MaxPooling2D</a:t>
              </a:r>
              <a:endParaRPr lang="en-US" sz="16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2D6E0BA-4ED8-4DB7-A530-8040568E478D}"/>
                </a:ext>
              </a:extLst>
            </p:cNvPr>
            <p:cNvSpPr txBox="1"/>
            <p:nvPr/>
          </p:nvSpPr>
          <p:spPr>
            <a:xfrm>
              <a:off x="8230603" y="5483245"/>
              <a:ext cx="1863163" cy="684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buSzPts val="1000"/>
                <a:tabLst>
                  <a:tab pos="457200" algn="l"/>
                </a:tabLst>
              </a:pPr>
              <a:r>
                <a:rPr lang="en-US" b="1" dirty="0">
                  <a:solidFill>
                    <a:schemeClr val="accent2"/>
                  </a:solidFill>
                </a:rPr>
                <a:t>Filters: 128</a:t>
              </a:r>
            </a:p>
            <a:p>
              <a:pPr lvl="0">
                <a:spcBef>
                  <a:spcPts val="300"/>
                </a:spcBef>
                <a:spcAft>
                  <a:spcPts val="600"/>
                </a:spcAft>
                <a:buSzPts val="1000"/>
                <a:tabLst>
                  <a:tab pos="457200" algn="l"/>
                </a:tabLst>
              </a:pPr>
              <a:r>
                <a:rPr lang="en-US" b="1" dirty="0">
                  <a:solidFill>
                    <a:schemeClr val="accent2"/>
                  </a:solidFill>
                </a:rPr>
                <a:t>Kernel size: (3, 3)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5319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>
            <a:extLst>
              <a:ext uri="{FF2B5EF4-FFF2-40B4-BE49-F238E27FC236}">
                <a16:creationId xmlns:a16="http://schemas.microsoft.com/office/drawing/2014/main" id="{81168868-7D44-4E3D-A068-92964FEF94AE}"/>
              </a:ext>
            </a:extLst>
          </p:cNvPr>
          <p:cNvSpPr/>
          <p:nvPr/>
        </p:nvSpPr>
        <p:spPr>
          <a:xfrm>
            <a:off x="3318510" y="-9394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2600" b="1" dirty="0"/>
              <a:t>III. </a:t>
            </a:r>
            <a:r>
              <a:rPr lang="en-US" sz="2600" b="1" dirty="0" err="1"/>
              <a:t>THIẾT</a:t>
            </a:r>
            <a:r>
              <a:rPr lang="en-US" sz="2600" b="1" dirty="0"/>
              <a:t> </a:t>
            </a:r>
            <a:r>
              <a:rPr lang="en-US" sz="2600" b="1" dirty="0" err="1"/>
              <a:t>KẾ</a:t>
            </a:r>
            <a:r>
              <a:rPr lang="en-US" sz="2600" b="1" dirty="0"/>
              <a:t> </a:t>
            </a:r>
            <a:r>
              <a:rPr lang="en-US" sz="2600" b="1" dirty="0" err="1"/>
              <a:t>VÀ</a:t>
            </a:r>
            <a:r>
              <a:rPr lang="en-US" sz="2600" b="1" dirty="0"/>
              <a:t> </a:t>
            </a:r>
            <a:r>
              <a:rPr lang="en-US" sz="2600" b="1" dirty="0" err="1"/>
              <a:t>HUẤN</a:t>
            </a:r>
            <a:r>
              <a:rPr lang="en-US" sz="2600" b="1" dirty="0"/>
              <a:t> </a:t>
            </a:r>
            <a:r>
              <a:rPr lang="en-US" sz="2600" b="1" dirty="0" err="1"/>
              <a:t>LUYỆN</a:t>
            </a:r>
            <a:r>
              <a:rPr lang="en-US" sz="2600" b="1" dirty="0"/>
              <a:t> </a:t>
            </a:r>
            <a:r>
              <a:rPr lang="en-US" sz="2600" b="1" dirty="0" err="1"/>
              <a:t>MÔ</a:t>
            </a:r>
            <a:r>
              <a:rPr lang="en-US" sz="2600" b="1" dirty="0"/>
              <a:t> </a:t>
            </a:r>
            <a:r>
              <a:rPr lang="en-US" sz="2600" b="1" dirty="0" err="1"/>
              <a:t>HÌNH</a:t>
            </a:r>
            <a:endParaRPr lang="en-US" sz="2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846614-525B-4B8D-BD00-4BE0F448E916}"/>
              </a:ext>
            </a:extLst>
          </p:cNvPr>
          <p:cNvSpPr txBox="1"/>
          <p:nvPr/>
        </p:nvSpPr>
        <p:spPr>
          <a:xfrm>
            <a:off x="1258503" y="800934"/>
            <a:ext cx="9021278" cy="4655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>
                <a:solidFill>
                  <a:schemeClr val="accent2"/>
                </a:solidFill>
                <a:ea typeface="Calibri" panose="020F0502020204030204" pitchFamily="34" charset="0"/>
              </a:rPr>
              <a:t>2.   </a:t>
            </a:r>
            <a:r>
              <a:rPr lang="en-US" sz="2800" dirty="0" err="1">
                <a:solidFill>
                  <a:schemeClr val="accent2"/>
                </a:solidFill>
                <a:ea typeface="Calibri" panose="020F0502020204030204" pitchFamily="34" charset="0"/>
              </a:rPr>
              <a:t>Tầng</a:t>
            </a:r>
            <a:r>
              <a:rPr lang="en-US" sz="2800" dirty="0">
                <a:solidFill>
                  <a:schemeClr val="accent2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accent2"/>
                </a:solidFill>
                <a:ea typeface="Calibri" panose="020F0502020204030204" pitchFamily="34" charset="0"/>
              </a:rPr>
              <a:t>làm</a:t>
            </a:r>
            <a:r>
              <a:rPr lang="en-US" sz="2800" dirty="0">
                <a:solidFill>
                  <a:schemeClr val="accent2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accent2"/>
                </a:solidFill>
                <a:ea typeface="Calibri" panose="020F0502020204030204" pitchFamily="34" charset="0"/>
              </a:rPr>
              <a:t>phẳng</a:t>
            </a:r>
            <a:endParaRPr lang="en-US" sz="2800" dirty="0">
              <a:solidFill>
                <a:schemeClr val="accent2"/>
              </a:solidFill>
              <a:ea typeface="Calibri" panose="020F0502020204030204" pitchFamily="34" charset="0"/>
            </a:endParaRPr>
          </a:p>
          <a:p>
            <a:pPr>
              <a:lnSpc>
                <a:spcPct val="107000"/>
              </a:lnSpc>
              <a:spcBef>
                <a:spcPts val="300"/>
              </a:spcBef>
              <a:buSzPts val="1000"/>
            </a:pPr>
            <a:r>
              <a:rPr lang="en-US" sz="2400" dirty="0">
                <a:ea typeface="Calibri" panose="020F0502020204030204" pitchFamily="34" charset="0"/>
              </a:rPr>
              <a:t>-    </a:t>
            </a:r>
            <a:r>
              <a:rPr lang="en-US" sz="2400" dirty="0" err="1">
                <a:ea typeface="Calibri" panose="020F0502020204030204" pitchFamily="34" charset="0"/>
              </a:rPr>
              <a:t>Biến</a:t>
            </a:r>
            <a:r>
              <a:rPr lang="en-US" sz="2400" dirty="0">
                <a:ea typeface="Calibri" panose="020F0502020204030204" pitchFamily="34" charset="0"/>
              </a:rPr>
              <a:t> </a:t>
            </a:r>
            <a:r>
              <a:rPr lang="en-US" sz="2400" dirty="0" err="1">
                <a:ea typeface="Calibri" panose="020F0502020204030204" pitchFamily="34" charset="0"/>
              </a:rPr>
              <a:t>đổi</a:t>
            </a:r>
            <a:r>
              <a:rPr lang="en-US" sz="2400" dirty="0">
                <a:ea typeface="Calibri" panose="020F0502020204030204" pitchFamily="34" charset="0"/>
              </a:rPr>
              <a:t> </a:t>
            </a:r>
            <a:r>
              <a:rPr lang="en-US" sz="2400" dirty="0" err="1">
                <a:ea typeface="Calibri" panose="020F0502020204030204" pitchFamily="34" charset="0"/>
              </a:rPr>
              <a:t>dữ</a:t>
            </a:r>
            <a:r>
              <a:rPr lang="en-US" sz="2400" dirty="0">
                <a:ea typeface="Calibri" panose="020F0502020204030204" pitchFamily="34" charset="0"/>
              </a:rPr>
              <a:t> </a:t>
            </a:r>
            <a:r>
              <a:rPr lang="en-US" sz="2400" dirty="0" err="1">
                <a:ea typeface="Calibri" panose="020F0502020204030204" pitchFamily="34" charset="0"/>
              </a:rPr>
              <a:t>liệu</a:t>
            </a:r>
            <a:r>
              <a:rPr lang="en-US" sz="2400" dirty="0">
                <a:ea typeface="Calibri" panose="020F0502020204030204" pitchFamily="34" charset="0"/>
              </a:rPr>
              <a:t> </a:t>
            </a:r>
            <a:r>
              <a:rPr lang="en-US" sz="2400" dirty="0" err="1">
                <a:ea typeface="Calibri" panose="020F0502020204030204" pitchFamily="34" charset="0"/>
              </a:rPr>
              <a:t>từ</a:t>
            </a:r>
            <a:r>
              <a:rPr lang="en-US" sz="2400" dirty="0">
                <a:ea typeface="Calibri" panose="020F0502020204030204" pitchFamily="34" charset="0"/>
              </a:rPr>
              <a:t> </a:t>
            </a:r>
            <a:r>
              <a:rPr lang="en-US" sz="2400" dirty="0" err="1">
                <a:ea typeface="Calibri" panose="020F0502020204030204" pitchFamily="34" charset="0"/>
              </a:rPr>
              <a:t>dạng</a:t>
            </a:r>
            <a:r>
              <a:rPr lang="en-US" sz="2400" dirty="0">
                <a:ea typeface="Calibri" panose="020F0502020204030204" pitchFamily="34" charset="0"/>
              </a:rPr>
              <a:t> </a:t>
            </a:r>
            <a:r>
              <a:rPr lang="en-US" sz="2400" b="1" dirty="0">
                <a:ea typeface="Calibri" panose="020F0502020204030204" pitchFamily="34" charset="0"/>
              </a:rPr>
              <a:t>ma </a:t>
            </a:r>
            <a:r>
              <a:rPr lang="en-US" sz="2400" b="1" dirty="0" err="1">
                <a:ea typeface="Calibri" panose="020F0502020204030204" pitchFamily="34" charset="0"/>
              </a:rPr>
              <a:t>trận</a:t>
            </a:r>
            <a:r>
              <a:rPr lang="en-US" sz="2400" b="1" dirty="0">
                <a:ea typeface="Calibri" panose="020F0502020204030204" pitchFamily="34" charset="0"/>
              </a:rPr>
              <a:t> 2D </a:t>
            </a:r>
            <a:r>
              <a:rPr lang="en-US" sz="2400" b="1" dirty="0" err="1">
                <a:ea typeface="Calibri" panose="020F0502020204030204" pitchFamily="34" charset="0"/>
              </a:rPr>
              <a:t>thành</a:t>
            </a:r>
            <a:r>
              <a:rPr lang="en-US" sz="2400" b="1" dirty="0">
                <a:ea typeface="Calibri" panose="020F0502020204030204" pitchFamily="34" charset="0"/>
              </a:rPr>
              <a:t> vector 1D</a:t>
            </a:r>
            <a:r>
              <a:rPr lang="en-US" sz="2400" dirty="0">
                <a:ea typeface="Calibri" panose="020F0502020204030204" pitchFamily="34" charset="0"/>
              </a:rPr>
              <a:t>, </a:t>
            </a:r>
            <a:r>
              <a:rPr lang="en-US" sz="2400" dirty="0" err="1">
                <a:ea typeface="Calibri" panose="020F0502020204030204" pitchFamily="34" charset="0"/>
              </a:rPr>
              <a:t>chuẩn</a:t>
            </a:r>
            <a:r>
              <a:rPr lang="en-US" sz="2400" dirty="0">
                <a:ea typeface="Calibri" panose="020F0502020204030204" pitchFamily="34" charset="0"/>
              </a:rPr>
              <a:t> </a:t>
            </a:r>
            <a:r>
              <a:rPr lang="en-US" sz="2400" dirty="0" err="1">
                <a:ea typeface="Calibri" panose="020F0502020204030204" pitchFamily="34" charset="0"/>
              </a:rPr>
              <a:t>bị</a:t>
            </a:r>
            <a:r>
              <a:rPr lang="en-US" sz="2400" dirty="0">
                <a:ea typeface="Calibri" panose="020F0502020204030204" pitchFamily="34" charset="0"/>
              </a:rPr>
              <a:t> </a:t>
            </a:r>
            <a:r>
              <a:rPr lang="en-US" sz="2400" dirty="0" err="1">
                <a:ea typeface="Calibri" panose="020F0502020204030204" pitchFamily="34" charset="0"/>
              </a:rPr>
              <a:t>cho</a:t>
            </a:r>
            <a:r>
              <a:rPr lang="en-US" sz="2400" dirty="0">
                <a:ea typeface="Calibri" panose="020F0502020204030204" pitchFamily="34" charset="0"/>
              </a:rPr>
              <a:t> </a:t>
            </a:r>
            <a:r>
              <a:rPr lang="en-US" sz="2400" dirty="0" err="1">
                <a:ea typeface="Calibri" panose="020F0502020204030204" pitchFamily="34" charset="0"/>
              </a:rPr>
              <a:t>các</a:t>
            </a:r>
            <a:r>
              <a:rPr lang="en-US" sz="2400" dirty="0">
                <a:ea typeface="Calibri" panose="020F0502020204030204" pitchFamily="34" charset="0"/>
              </a:rPr>
              <a:t> </a:t>
            </a:r>
            <a:r>
              <a:rPr lang="en-US" sz="2400" dirty="0" err="1">
                <a:ea typeface="Calibri" panose="020F0502020204030204" pitchFamily="34" charset="0"/>
              </a:rPr>
              <a:t>lớp</a:t>
            </a:r>
            <a:r>
              <a:rPr lang="en-US" sz="2400" dirty="0">
                <a:ea typeface="Calibri" panose="020F0502020204030204" pitchFamily="34" charset="0"/>
              </a:rPr>
              <a:t> </a:t>
            </a:r>
            <a:r>
              <a:rPr lang="en-US" sz="2400" dirty="0" err="1">
                <a:ea typeface="Calibri" panose="020F0502020204030204" pitchFamily="34" charset="0"/>
              </a:rPr>
              <a:t>kết</a:t>
            </a:r>
            <a:r>
              <a:rPr lang="en-US" sz="2400" dirty="0">
                <a:ea typeface="Calibri" panose="020F0502020204030204" pitchFamily="34" charset="0"/>
              </a:rPr>
              <a:t> </a:t>
            </a:r>
            <a:r>
              <a:rPr lang="en-US" sz="2400" dirty="0" err="1">
                <a:ea typeface="Calibri" panose="020F0502020204030204" pitchFamily="34" charset="0"/>
              </a:rPr>
              <a:t>nối</a:t>
            </a:r>
            <a:r>
              <a:rPr lang="en-US" sz="2400" dirty="0">
                <a:ea typeface="Calibri" panose="020F0502020204030204" pitchFamily="34" charset="0"/>
              </a:rPr>
              <a:t> </a:t>
            </a:r>
            <a:r>
              <a:rPr lang="en-US" sz="2400" dirty="0" err="1">
                <a:ea typeface="Calibri" panose="020F0502020204030204" pitchFamily="34" charset="0"/>
              </a:rPr>
              <a:t>đầy</a:t>
            </a:r>
            <a:r>
              <a:rPr lang="en-US" sz="2400" dirty="0">
                <a:ea typeface="Calibri" panose="020F0502020204030204" pitchFamily="34" charset="0"/>
              </a:rPr>
              <a:t> </a:t>
            </a:r>
            <a:r>
              <a:rPr lang="en-US" sz="2400" dirty="0" err="1">
                <a:ea typeface="Calibri" panose="020F0502020204030204" pitchFamily="34" charset="0"/>
              </a:rPr>
              <a:t>đủ</a:t>
            </a:r>
            <a:r>
              <a:rPr lang="en-US" sz="2400" dirty="0">
                <a:ea typeface="Calibri" panose="020F0502020204030204" pitchFamily="34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600"/>
              </a:spcAft>
              <a:buSzPts val="1000"/>
            </a:pPr>
            <a:r>
              <a:rPr lang="en-US" sz="2400" dirty="0">
                <a:ea typeface="Calibri" panose="020F0502020204030204" pitchFamily="34" charset="0"/>
              </a:rPr>
              <a:t>-    </a:t>
            </a:r>
            <a:r>
              <a:rPr lang="en-US" sz="2400" dirty="0" err="1">
                <a:ea typeface="Calibri" panose="020F0502020204030204" pitchFamily="34" charset="0"/>
              </a:rPr>
              <a:t>Giúp</a:t>
            </a:r>
            <a:r>
              <a:rPr lang="en-US" sz="2400" dirty="0">
                <a:ea typeface="Calibri" panose="020F0502020204030204" pitchFamily="34" charset="0"/>
              </a:rPr>
              <a:t> </a:t>
            </a:r>
            <a:r>
              <a:rPr lang="en-US" sz="2400" dirty="0" err="1">
                <a:ea typeface="Calibri" panose="020F0502020204030204" pitchFamily="34" charset="0"/>
              </a:rPr>
              <a:t>kết</a:t>
            </a:r>
            <a:r>
              <a:rPr lang="en-US" sz="2400" dirty="0">
                <a:ea typeface="Calibri" panose="020F0502020204030204" pitchFamily="34" charset="0"/>
              </a:rPr>
              <a:t> </a:t>
            </a:r>
            <a:r>
              <a:rPr lang="en-US" sz="2400" dirty="0" err="1">
                <a:ea typeface="Calibri" panose="020F0502020204030204" pitchFamily="34" charset="0"/>
              </a:rPr>
              <a:t>nối</a:t>
            </a:r>
            <a:r>
              <a:rPr lang="en-US" sz="2400" dirty="0">
                <a:ea typeface="Calibri" panose="020F0502020204030204" pitchFamily="34" charset="0"/>
              </a:rPr>
              <a:t> </a:t>
            </a:r>
            <a:r>
              <a:rPr lang="en-US" sz="2400" dirty="0" err="1">
                <a:ea typeface="Calibri" panose="020F0502020204030204" pitchFamily="34" charset="0"/>
              </a:rPr>
              <a:t>các</a:t>
            </a:r>
            <a:r>
              <a:rPr lang="en-US" sz="2400" dirty="0">
                <a:ea typeface="Calibri" panose="020F0502020204030204" pitchFamily="34" charset="0"/>
              </a:rPr>
              <a:t> </a:t>
            </a:r>
            <a:r>
              <a:rPr lang="en-US" sz="2400" dirty="0" err="1">
                <a:ea typeface="Calibri" panose="020F0502020204030204" pitchFamily="34" charset="0"/>
              </a:rPr>
              <a:t>đặc</a:t>
            </a:r>
            <a:r>
              <a:rPr lang="en-US" sz="2400" dirty="0">
                <a:ea typeface="Calibri" panose="020F0502020204030204" pitchFamily="34" charset="0"/>
              </a:rPr>
              <a:t> </a:t>
            </a:r>
            <a:r>
              <a:rPr lang="en-US" sz="2400" dirty="0" err="1">
                <a:ea typeface="Calibri" panose="020F0502020204030204" pitchFamily="34" charset="0"/>
              </a:rPr>
              <a:t>trưng</a:t>
            </a:r>
            <a:r>
              <a:rPr lang="en-US" sz="2400" dirty="0">
                <a:ea typeface="Calibri" panose="020F0502020204030204" pitchFamily="34" charset="0"/>
              </a:rPr>
              <a:t> </a:t>
            </a:r>
            <a:r>
              <a:rPr lang="en-US" sz="2400" dirty="0" err="1">
                <a:ea typeface="Calibri" panose="020F0502020204030204" pitchFamily="34" charset="0"/>
              </a:rPr>
              <a:t>từ</a:t>
            </a:r>
            <a:r>
              <a:rPr lang="en-US" sz="2400" dirty="0">
                <a:ea typeface="Calibri" panose="020F0502020204030204" pitchFamily="34" charset="0"/>
              </a:rPr>
              <a:t> </a:t>
            </a:r>
            <a:r>
              <a:rPr lang="en-US" sz="2400" dirty="0" err="1">
                <a:ea typeface="Calibri" panose="020F0502020204030204" pitchFamily="34" charset="0"/>
              </a:rPr>
              <a:t>các</a:t>
            </a:r>
            <a:r>
              <a:rPr lang="en-US" sz="2400" dirty="0">
                <a:ea typeface="Calibri" panose="020F0502020204030204" pitchFamily="34" charset="0"/>
              </a:rPr>
              <a:t> </a:t>
            </a:r>
            <a:r>
              <a:rPr lang="en-US" sz="2400" dirty="0" err="1">
                <a:ea typeface="Calibri" panose="020F0502020204030204" pitchFamily="34" charset="0"/>
              </a:rPr>
              <a:t>lớp</a:t>
            </a:r>
            <a:r>
              <a:rPr lang="en-US" sz="2400" dirty="0">
                <a:ea typeface="Calibri" panose="020F0502020204030204" pitchFamily="34" charset="0"/>
              </a:rPr>
              <a:t> </a:t>
            </a:r>
            <a:r>
              <a:rPr lang="en-US" sz="2400" dirty="0" err="1">
                <a:ea typeface="Calibri" panose="020F0502020204030204" pitchFamily="34" charset="0"/>
              </a:rPr>
              <a:t>tích</a:t>
            </a:r>
            <a:r>
              <a:rPr lang="en-US" sz="2400" dirty="0">
                <a:ea typeface="Calibri" panose="020F0502020204030204" pitchFamily="34" charset="0"/>
              </a:rPr>
              <a:t> </a:t>
            </a:r>
            <a:r>
              <a:rPr lang="en-US" sz="2400" dirty="0" err="1">
                <a:ea typeface="Calibri" panose="020F0502020204030204" pitchFamily="34" charset="0"/>
              </a:rPr>
              <a:t>chập</a:t>
            </a:r>
            <a:r>
              <a:rPr lang="en-US" sz="2400" dirty="0">
                <a:ea typeface="Calibri" panose="020F0502020204030204" pitchFamily="34" charset="0"/>
              </a:rPr>
              <a:t> </a:t>
            </a:r>
            <a:r>
              <a:rPr lang="en-US" sz="2400" dirty="0" err="1">
                <a:ea typeface="Calibri" panose="020F0502020204030204" pitchFamily="34" charset="0"/>
              </a:rPr>
              <a:t>với</a:t>
            </a:r>
            <a:r>
              <a:rPr lang="en-US" sz="2400" dirty="0">
                <a:ea typeface="Calibri" panose="020F0502020204030204" pitchFamily="34" charset="0"/>
              </a:rPr>
              <a:t> </a:t>
            </a:r>
            <a:r>
              <a:rPr lang="en-US" sz="2400" dirty="0" err="1">
                <a:ea typeface="Calibri" panose="020F0502020204030204" pitchFamily="34" charset="0"/>
              </a:rPr>
              <a:t>các</a:t>
            </a:r>
            <a:r>
              <a:rPr lang="en-US" sz="2400" dirty="0">
                <a:ea typeface="Calibri" panose="020F0502020204030204" pitchFamily="34" charset="0"/>
              </a:rPr>
              <a:t> </a:t>
            </a:r>
            <a:r>
              <a:rPr lang="en-US" sz="2400" dirty="0" err="1">
                <a:ea typeface="Calibri" panose="020F0502020204030204" pitchFamily="34" charset="0"/>
              </a:rPr>
              <a:t>lớp</a:t>
            </a:r>
            <a:r>
              <a:rPr lang="en-US" sz="2400" dirty="0">
                <a:ea typeface="Calibri" panose="020F0502020204030204" pitchFamily="34" charset="0"/>
              </a:rPr>
              <a:t> </a:t>
            </a:r>
            <a:r>
              <a:rPr lang="en-US" sz="2400" dirty="0" err="1">
                <a:ea typeface="Calibri" panose="020F0502020204030204" pitchFamily="34" charset="0"/>
              </a:rPr>
              <a:t>phân</a:t>
            </a:r>
            <a:r>
              <a:rPr lang="en-US" sz="2400" dirty="0">
                <a:ea typeface="Calibri" panose="020F0502020204030204" pitchFamily="34" charset="0"/>
              </a:rPr>
              <a:t> </a:t>
            </a:r>
            <a:r>
              <a:rPr lang="en-US" sz="2400" dirty="0" err="1">
                <a:ea typeface="Calibri" panose="020F0502020204030204" pitchFamily="34" charset="0"/>
              </a:rPr>
              <a:t>loại</a:t>
            </a:r>
            <a:r>
              <a:rPr lang="en-US" sz="2400" dirty="0">
                <a:ea typeface="Calibri" panose="020F0502020204030204" pitchFamily="34" charset="0"/>
              </a:rPr>
              <a:t>.</a:t>
            </a:r>
          </a:p>
          <a:p>
            <a:pPr>
              <a:spcAft>
                <a:spcPts val="1200"/>
              </a:spcAft>
            </a:pPr>
            <a:endParaRPr lang="en-US" sz="2400" dirty="0">
              <a:ea typeface="Calibri" panose="020F050202020403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2600" dirty="0">
                <a:ea typeface="Calibri" panose="020F0502020204030204" pitchFamily="34" charset="0"/>
              </a:rPr>
              <a:t>       </a:t>
            </a:r>
            <a:endParaRPr lang="en-US" sz="2800" dirty="0">
              <a:ea typeface="Calibri" panose="020F0502020204030204" pitchFamily="34" charset="0"/>
            </a:endParaRPr>
          </a:p>
          <a:p>
            <a:pPr>
              <a:spcAft>
                <a:spcPts val="1200"/>
              </a:spcAft>
            </a:pPr>
            <a:endParaRPr lang="en-US" sz="2800" dirty="0">
              <a:ea typeface="Calibri" panose="020F0502020204030204" pitchFamily="34" charset="0"/>
            </a:endParaRPr>
          </a:p>
          <a:p>
            <a:pPr>
              <a:spcAft>
                <a:spcPts val="1200"/>
              </a:spcAft>
            </a:pPr>
            <a:endParaRPr lang="en-US" sz="2800" dirty="0">
              <a:ea typeface="Calibri" panose="020F0502020204030204" pitchFamily="34" charset="0"/>
            </a:endParaRPr>
          </a:p>
          <a:p>
            <a:pPr marL="514350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07AE0D0-F6AF-4A2B-A471-0D89D9F1F876}"/>
              </a:ext>
            </a:extLst>
          </p:cNvPr>
          <p:cNvSpPr/>
          <p:nvPr/>
        </p:nvSpPr>
        <p:spPr>
          <a:xfrm>
            <a:off x="3124732" y="5121320"/>
            <a:ext cx="2489623" cy="542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id="{6B714A7E-5C92-40CA-AE06-441E8C34FB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99"/>
          <a:stretch/>
        </p:blipFill>
        <p:spPr bwMode="auto">
          <a:xfrm>
            <a:off x="2633527" y="2986342"/>
            <a:ext cx="5038725" cy="323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27EB298D-899A-4B1D-AD90-E4A0A9232E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06003"/>
              </p:ext>
            </p:extLst>
          </p:nvPr>
        </p:nvGraphicFramePr>
        <p:xfrm>
          <a:off x="8067040" y="2955609"/>
          <a:ext cx="362856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2856">
                  <a:extLst>
                    <a:ext uri="{9D8B030D-6E8A-4147-A177-3AD203B41FA5}">
                      <a16:colId xmlns:a16="http://schemas.microsoft.com/office/drawing/2014/main" val="3769968540"/>
                    </a:ext>
                  </a:extLst>
                </a:gridCol>
              </a:tblGrid>
              <a:tr h="30219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640125"/>
                  </a:ext>
                </a:extLst>
              </a:tr>
              <a:tr h="30219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110674"/>
                  </a:ext>
                </a:extLst>
              </a:tr>
              <a:tr h="30219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9735579"/>
                  </a:ext>
                </a:extLst>
              </a:tr>
              <a:tr h="30219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777126"/>
                  </a:ext>
                </a:extLst>
              </a:tr>
              <a:tr h="30219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101510"/>
                  </a:ext>
                </a:extLst>
              </a:tr>
              <a:tr h="30219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132487"/>
                  </a:ext>
                </a:extLst>
              </a:tr>
              <a:tr h="30219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623649"/>
                  </a:ext>
                </a:extLst>
              </a:tr>
              <a:tr h="30219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808492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31E8B314-1165-4A2B-AE8C-903CC438D93F}"/>
              </a:ext>
            </a:extLst>
          </p:cNvPr>
          <p:cNvSpPr txBox="1"/>
          <p:nvPr/>
        </p:nvSpPr>
        <p:spPr>
          <a:xfrm>
            <a:off x="7541623" y="5942649"/>
            <a:ext cx="1637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Flatten Layer</a:t>
            </a:r>
          </a:p>
        </p:txBody>
      </p:sp>
    </p:spTree>
    <p:extLst>
      <p:ext uri="{BB962C8B-B14F-4D97-AF65-F5344CB8AC3E}">
        <p14:creationId xmlns:p14="http://schemas.microsoft.com/office/powerpoint/2010/main" val="3752711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>
            <a:extLst>
              <a:ext uri="{FF2B5EF4-FFF2-40B4-BE49-F238E27FC236}">
                <a16:creationId xmlns:a16="http://schemas.microsoft.com/office/drawing/2014/main" id="{81168868-7D44-4E3D-A068-92964FEF94AE}"/>
              </a:ext>
            </a:extLst>
          </p:cNvPr>
          <p:cNvSpPr/>
          <p:nvPr/>
        </p:nvSpPr>
        <p:spPr>
          <a:xfrm>
            <a:off x="3318510" y="-9394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2600" b="1" dirty="0"/>
              <a:t>III. </a:t>
            </a:r>
            <a:r>
              <a:rPr lang="en-US" sz="2600" b="1" dirty="0" err="1"/>
              <a:t>THIẾT</a:t>
            </a:r>
            <a:r>
              <a:rPr lang="en-US" sz="2600" b="1" dirty="0"/>
              <a:t> </a:t>
            </a:r>
            <a:r>
              <a:rPr lang="en-US" sz="2600" b="1" dirty="0" err="1"/>
              <a:t>KẾ</a:t>
            </a:r>
            <a:r>
              <a:rPr lang="en-US" sz="2600" b="1" dirty="0"/>
              <a:t> </a:t>
            </a:r>
            <a:r>
              <a:rPr lang="en-US" sz="2600" b="1" dirty="0" err="1"/>
              <a:t>VÀ</a:t>
            </a:r>
            <a:r>
              <a:rPr lang="en-US" sz="2600" b="1" dirty="0"/>
              <a:t> </a:t>
            </a:r>
            <a:r>
              <a:rPr lang="en-US" sz="2600" b="1" dirty="0" err="1"/>
              <a:t>HUẤN</a:t>
            </a:r>
            <a:r>
              <a:rPr lang="en-US" sz="2600" b="1" dirty="0"/>
              <a:t> </a:t>
            </a:r>
            <a:r>
              <a:rPr lang="en-US" sz="2600" b="1" dirty="0" err="1"/>
              <a:t>LUYỆN</a:t>
            </a:r>
            <a:r>
              <a:rPr lang="en-US" sz="2600" b="1" dirty="0"/>
              <a:t> </a:t>
            </a:r>
            <a:r>
              <a:rPr lang="en-US" sz="2600" b="1" dirty="0" err="1"/>
              <a:t>MÔ</a:t>
            </a:r>
            <a:r>
              <a:rPr lang="en-US" sz="2600" b="1" dirty="0"/>
              <a:t> </a:t>
            </a:r>
            <a:r>
              <a:rPr lang="en-US" sz="2600" b="1" dirty="0" err="1"/>
              <a:t>HÌNH</a:t>
            </a:r>
            <a:endParaRPr lang="en-US" sz="2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846614-525B-4B8D-BD00-4BE0F448E916}"/>
              </a:ext>
            </a:extLst>
          </p:cNvPr>
          <p:cNvSpPr txBox="1"/>
          <p:nvPr/>
        </p:nvSpPr>
        <p:spPr>
          <a:xfrm>
            <a:off x="1258503" y="800934"/>
            <a:ext cx="9021278" cy="3265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>
                <a:solidFill>
                  <a:schemeClr val="accent2"/>
                </a:solidFill>
                <a:ea typeface="Calibri" panose="020F0502020204030204" pitchFamily="34" charset="0"/>
              </a:rPr>
              <a:t>2.   </a:t>
            </a:r>
            <a:r>
              <a:rPr lang="en-US" sz="2800" dirty="0" err="1">
                <a:solidFill>
                  <a:schemeClr val="accent2"/>
                </a:solidFill>
                <a:ea typeface="Calibri" panose="020F0502020204030204" pitchFamily="34" charset="0"/>
              </a:rPr>
              <a:t>Các</a:t>
            </a:r>
            <a:r>
              <a:rPr lang="en-US" sz="2800" dirty="0">
                <a:solidFill>
                  <a:schemeClr val="accent2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accent2"/>
                </a:solidFill>
                <a:ea typeface="Calibri" panose="020F0502020204030204" pitchFamily="34" charset="0"/>
              </a:rPr>
              <a:t>tầng</a:t>
            </a:r>
            <a:r>
              <a:rPr lang="en-US" sz="2800" dirty="0">
                <a:solidFill>
                  <a:schemeClr val="accent2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accent2"/>
                </a:solidFill>
                <a:ea typeface="Calibri" panose="020F0502020204030204" pitchFamily="34" charset="0"/>
              </a:rPr>
              <a:t>kết</a:t>
            </a:r>
            <a:r>
              <a:rPr lang="en-US" sz="2800" dirty="0">
                <a:solidFill>
                  <a:schemeClr val="accent2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accent2"/>
                </a:solidFill>
                <a:ea typeface="Calibri" panose="020F0502020204030204" pitchFamily="34" charset="0"/>
              </a:rPr>
              <a:t>nối</a:t>
            </a:r>
            <a:r>
              <a:rPr lang="en-US" sz="2800" dirty="0">
                <a:solidFill>
                  <a:schemeClr val="accent2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accent2"/>
                </a:solidFill>
                <a:ea typeface="Calibri" panose="020F0502020204030204" pitchFamily="34" charset="0"/>
              </a:rPr>
              <a:t>đầy</a:t>
            </a:r>
            <a:r>
              <a:rPr lang="en-US" sz="2800" dirty="0">
                <a:solidFill>
                  <a:schemeClr val="accent2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accent2"/>
                </a:solidFill>
                <a:ea typeface="Calibri" panose="020F0502020204030204" pitchFamily="34" charset="0"/>
              </a:rPr>
              <a:t>đủ</a:t>
            </a:r>
            <a:r>
              <a:rPr lang="en-US" sz="2800" dirty="0">
                <a:solidFill>
                  <a:schemeClr val="accent2"/>
                </a:solidFill>
                <a:ea typeface="Calibri" panose="020F0502020204030204" pitchFamily="34" charset="0"/>
              </a:rPr>
              <a:t> </a:t>
            </a:r>
          </a:p>
          <a:p>
            <a:pPr>
              <a:lnSpc>
                <a:spcPct val="107000"/>
              </a:lnSpc>
              <a:spcBef>
                <a:spcPts val="300"/>
              </a:spcBef>
              <a:buSzPts val="1000"/>
            </a:pPr>
            <a:endParaRPr lang="en-US" sz="2400" dirty="0">
              <a:ea typeface="Calibri" panose="020F050202020403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2600" dirty="0">
                <a:ea typeface="Calibri" panose="020F0502020204030204" pitchFamily="34" charset="0"/>
              </a:rPr>
              <a:t>       </a:t>
            </a:r>
            <a:endParaRPr lang="en-US" sz="2800" dirty="0">
              <a:ea typeface="Calibri" panose="020F0502020204030204" pitchFamily="34" charset="0"/>
            </a:endParaRPr>
          </a:p>
          <a:p>
            <a:pPr>
              <a:spcAft>
                <a:spcPts val="1200"/>
              </a:spcAft>
            </a:pPr>
            <a:endParaRPr lang="en-US" sz="2800" dirty="0">
              <a:ea typeface="Calibri" panose="020F0502020204030204" pitchFamily="34" charset="0"/>
            </a:endParaRPr>
          </a:p>
          <a:p>
            <a:pPr>
              <a:spcAft>
                <a:spcPts val="1200"/>
              </a:spcAft>
            </a:pPr>
            <a:endParaRPr lang="en-US" sz="2800" dirty="0">
              <a:ea typeface="Calibri" panose="020F0502020204030204" pitchFamily="34" charset="0"/>
            </a:endParaRPr>
          </a:p>
          <a:p>
            <a:pPr marL="514350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07AE0D0-F6AF-4A2B-A471-0D89D9F1F876}"/>
              </a:ext>
            </a:extLst>
          </p:cNvPr>
          <p:cNvSpPr/>
          <p:nvPr/>
        </p:nvSpPr>
        <p:spPr>
          <a:xfrm>
            <a:off x="3124732" y="5121320"/>
            <a:ext cx="2489623" cy="542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F3699C-2B33-4599-8BA5-3F201FECF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816" y="1303866"/>
            <a:ext cx="4717662" cy="50642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2244A4-DD2F-479E-B3CA-98A3AF669B6C}"/>
              </a:ext>
            </a:extLst>
          </p:cNvPr>
          <p:cNvSpPr txBox="1"/>
          <p:nvPr/>
        </p:nvSpPr>
        <p:spPr>
          <a:xfrm>
            <a:off x="1770399" y="1910916"/>
            <a:ext cx="2543030" cy="1142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300"/>
              </a:spcBef>
              <a:buSzPts val="1000"/>
            </a:pPr>
            <a:r>
              <a:rPr lang="en-US" sz="2000" b="1" dirty="0" err="1">
                <a:solidFill>
                  <a:schemeClr val="accent2"/>
                </a:solidFill>
                <a:ea typeface="Calibri" panose="020F0502020204030204" pitchFamily="34" charset="0"/>
              </a:rPr>
              <a:t>Tầng</a:t>
            </a:r>
            <a:r>
              <a:rPr lang="en-US" sz="2000" b="1" dirty="0">
                <a:solidFill>
                  <a:schemeClr val="accent2"/>
                </a:solidFill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ea typeface="Calibri" panose="020F0502020204030204" pitchFamily="34" charset="0"/>
              </a:rPr>
              <a:t>thứ</a:t>
            </a:r>
            <a:r>
              <a:rPr lang="en-US" sz="2000" b="1" dirty="0">
                <a:solidFill>
                  <a:schemeClr val="accent2"/>
                </a:solidFill>
                <a:ea typeface="Calibri" panose="020F0502020204030204" pitchFamily="34" charset="0"/>
              </a:rPr>
              <a:t> 1</a:t>
            </a:r>
          </a:p>
          <a:p>
            <a:pPr>
              <a:lnSpc>
                <a:spcPct val="107000"/>
              </a:lnSpc>
              <a:spcBef>
                <a:spcPts val="300"/>
              </a:spcBef>
              <a:buSzPts val="1000"/>
            </a:pPr>
            <a:r>
              <a:rPr lang="en-US" sz="2000" dirty="0">
                <a:ea typeface="Calibri" panose="020F0502020204030204" pitchFamily="34" charset="0"/>
              </a:rPr>
              <a:t>- </a:t>
            </a:r>
            <a:r>
              <a:rPr lang="en-US" sz="2000" b="1" dirty="0">
                <a:ea typeface="Calibri" panose="020F0502020204030204" pitchFamily="34" charset="0"/>
              </a:rPr>
              <a:t>128 neuron</a:t>
            </a:r>
          </a:p>
          <a:p>
            <a:pPr>
              <a:lnSpc>
                <a:spcPct val="107000"/>
              </a:lnSpc>
              <a:spcBef>
                <a:spcPts val="300"/>
              </a:spcBef>
              <a:buSzPts val="1000"/>
            </a:pPr>
            <a:r>
              <a:rPr lang="en-US" sz="2000" dirty="0">
                <a:ea typeface="Calibri" panose="020F0502020204030204" pitchFamily="34" charset="0"/>
              </a:rPr>
              <a:t> - </a:t>
            </a:r>
            <a:r>
              <a:rPr lang="en-US" sz="2000" dirty="0" err="1">
                <a:ea typeface="Calibri" panose="020F0502020204030204" pitchFamily="34" charset="0"/>
              </a:rPr>
              <a:t>Hàm</a:t>
            </a:r>
            <a:r>
              <a:rPr lang="en-US" sz="2000" dirty="0">
                <a:ea typeface="Calibri" panose="020F0502020204030204" pitchFamily="34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</a:rPr>
              <a:t>kích</a:t>
            </a:r>
            <a:r>
              <a:rPr lang="en-US" sz="2000" dirty="0">
                <a:ea typeface="Calibri" panose="020F0502020204030204" pitchFamily="34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</a:rPr>
              <a:t>hoạt</a:t>
            </a:r>
            <a:r>
              <a:rPr lang="en-US" sz="2000" dirty="0">
                <a:ea typeface="Calibri" panose="020F0502020204030204" pitchFamily="34" charset="0"/>
              </a:rPr>
              <a:t> </a:t>
            </a:r>
            <a:r>
              <a:rPr lang="en-US" sz="2000" b="1" dirty="0" err="1">
                <a:ea typeface="Calibri" panose="020F0502020204030204" pitchFamily="34" charset="0"/>
              </a:rPr>
              <a:t>ReLU</a:t>
            </a:r>
            <a:endParaRPr lang="en-US" sz="2000" b="1" dirty="0">
              <a:ea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CCE7C5-6D52-481A-8AAD-D5BDBC625EE8}"/>
              </a:ext>
            </a:extLst>
          </p:cNvPr>
          <p:cNvSpPr txBox="1"/>
          <p:nvPr/>
        </p:nvSpPr>
        <p:spPr>
          <a:xfrm>
            <a:off x="5793584" y="1388305"/>
            <a:ext cx="3223415" cy="1142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300"/>
              </a:spcBef>
              <a:buSzPts val="1000"/>
            </a:pPr>
            <a:r>
              <a:rPr lang="en-US" sz="2000" b="1" dirty="0" err="1">
                <a:solidFill>
                  <a:schemeClr val="accent2"/>
                </a:solidFill>
                <a:ea typeface="Calibri" panose="020F0502020204030204" pitchFamily="34" charset="0"/>
              </a:rPr>
              <a:t>Tầng</a:t>
            </a:r>
            <a:r>
              <a:rPr lang="en-US" sz="2000" b="1" dirty="0">
                <a:solidFill>
                  <a:schemeClr val="accent2"/>
                </a:solidFill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ea typeface="Calibri" panose="020F0502020204030204" pitchFamily="34" charset="0"/>
              </a:rPr>
              <a:t>thứ</a:t>
            </a:r>
            <a:r>
              <a:rPr lang="en-US" sz="2000" b="1" dirty="0">
                <a:solidFill>
                  <a:schemeClr val="accent2"/>
                </a:solidFill>
                <a:ea typeface="Calibri" panose="020F0502020204030204" pitchFamily="34" charset="0"/>
              </a:rPr>
              <a:t> 2</a:t>
            </a:r>
          </a:p>
          <a:p>
            <a:pPr>
              <a:lnSpc>
                <a:spcPct val="107000"/>
              </a:lnSpc>
              <a:spcBef>
                <a:spcPts val="300"/>
              </a:spcBef>
              <a:buSzPts val="1000"/>
            </a:pPr>
            <a:r>
              <a:rPr lang="en-US" sz="2000" dirty="0">
                <a:ea typeface="Calibri" panose="020F0502020204030204" pitchFamily="34" charset="0"/>
              </a:rPr>
              <a:t>- </a:t>
            </a:r>
            <a:r>
              <a:rPr lang="en-US" sz="2000" b="1" dirty="0">
                <a:ea typeface="Calibri" panose="020F0502020204030204" pitchFamily="34" charset="0"/>
              </a:rPr>
              <a:t>6 neuron</a:t>
            </a:r>
          </a:p>
          <a:p>
            <a:pPr>
              <a:lnSpc>
                <a:spcPct val="107000"/>
              </a:lnSpc>
              <a:spcBef>
                <a:spcPts val="300"/>
              </a:spcBef>
              <a:buSzPts val="1000"/>
            </a:pPr>
            <a:r>
              <a:rPr lang="en-US" sz="2000" dirty="0">
                <a:ea typeface="Calibri" panose="020F0502020204030204" pitchFamily="34" charset="0"/>
              </a:rPr>
              <a:t> - </a:t>
            </a:r>
            <a:r>
              <a:rPr lang="en-US" sz="2000" dirty="0" err="1">
                <a:ea typeface="Calibri" panose="020F0502020204030204" pitchFamily="34" charset="0"/>
              </a:rPr>
              <a:t>Hàm</a:t>
            </a:r>
            <a:r>
              <a:rPr lang="en-US" sz="2000" dirty="0">
                <a:ea typeface="Calibri" panose="020F0502020204030204" pitchFamily="34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</a:rPr>
              <a:t>kích</a:t>
            </a:r>
            <a:r>
              <a:rPr lang="en-US" sz="2000" dirty="0">
                <a:ea typeface="Calibri" panose="020F0502020204030204" pitchFamily="34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</a:rPr>
              <a:t>hoạt</a:t>
            </a:r>
            <a:r>
              <a:rPr lang="en-US" sz="2000" dirty="0">
                <a:ea typeface="Calibri" panose="020F0502020204030204" pitchFamily="34" charset="0"/>
              </a:rPr>
              <a:t> </a:t>
            </a:r>
            <a:r>
              <a:rPr lang="en-US" sz="2000" b="1" dirty="0" err="1">
                <a:ea typeface="Calibri" panose="020F0502020204030204" pitchFamily="34" charset="0"/>
              </a:rPr>
              <a:t>Softmax</a:t>
            </a:r>
            <a:endParaRPr lang="en-US" sz="2000" b="1" dirty="0"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589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0">
            <a:extLst>
              <a:ext uri="{FF2B5EF4-FFF2-40B4-BE49-F238E27FC236}">
                <a16:creationId xmlns:a16="http://schemas.microsoft.com/office/drawing/2014/main" id="{DD5797B3-11AD-4012-BA66-77B35A772D4C}"/>
              </a:ext>
            </a:extLst>
          </p:cNvPr>
          <p:cNvSpPr/>
          <p:nvPr/>
        </p:nvSpPr>
        <p:spPr>
          <a:xfrm>
            <a:off x="0" y="101600"/>
            <a:ext cx="12103100" cy="67564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3" name="Shape 0">
            <a:extLst>
              <a:ext uri="{FF2B5EF4-FFF2-40B4-BE49-F238E27FC236}">
                <a16:creationId xmlns:a16="http://schemas.microsoft.com/office/drawing/2014/main" id="{71CEC5FB-E37D-4B87-851E-C73E2A31C889}"/>
              </a:ext>
            </a:extLst>
          </p:cNvPr>
          <p:cNvSpPr/>
          <p:nvPr/>
        </p:nvSpPr>
        <p:spPr>
          <a:xfrm>
            <a:off x="-1" y="-259883"/>
            <a:ext cx="12192001" cy="7045693"/>
          </a:xfrm>
          <a:prstGeom prst="rect">
            <a:avLst/>
          </a:prstGeom>
          <a:solidFill>
            <a:srgbClr val="FFFCF3">
              <a:alpha val="44706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81168868-7D44-4E3D-A068-92964FEF94AE}"/>
              </a:ext>
            </a:extLst>
          </p:cNvPr>
          <p:cNvSpPr/>
          <p:nvPr/>
        </p:nvSpPr>
        <p:spPr>
          <a:xfrm>
            <a:off x="3318510" y="9232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3200" b="1" dirty="0"/>
              <a:t>III. </a:t>
            </a:r>
            <a:r>
              <a:rPr lang="en-US" sz="3200" b="1" dirty="0" err="1"/>
              <a:t>THIẾT</a:t>
            </a:r>
            <a:r>
              <a:rPr lang="en-US" sz="3200" b="1" dirty="0"/>
              <a:t> </a:t>
            </a:r>
            <a:r>
              <a:rPr lang="en-US" sz="3200" b="1" dirty="0" err="1"/>
              <a:t>KẾ</a:t>
            </a:r>
            <a:r>
              <a:rPr lang="en-US" sz="3200" b="1" dirty="0"/>
              <a:t> </a:t>
            </a:r>
            <a:r>
              <a:rPr lang="en-US" sz="3200" b="1" dirty="0" err="1"/>
              <a:t>VÀ</a:t>
            </a:r>
            <a:r>
              <a:rPr lang="en-US" sz="3200" b="1" dirty="0"/>
              <a:t> </a:t>
            </a:r>
            <a:r>
              <a:rPr lang="en-US" sz="3200" b="1" dirty="0" err="1"/>
              <a:t>HUẤN</a:t>
            </a:r>
            <a:r>
              <a:rPr lang="en-US" sz="3200" b="1" dirty="0"/>
              <a:t> </a:t>
            </a:r>
            <a:r>
              <a:rPr lang="en-US" sz="3200" b="1" dirty="0" err="1"/>
              <a:t>LUYỆN</a:t>
            </a:r>
            <a:r>
              <a:rPr lang="en-US" sz="3200" b="1" dirty="0"/>
              <a:t> </a:t>
            </a:r>
            <a:r>
              <a:rPr lang="en-US" sz="3200" b="1" dirty="0" err="1"/>
              <a:t>MÔ</a:t>
            </a:r>
            <a:r>
              <a:rPr lang="en-US" sz="3200" b="1" dirty="0"/>
              <a:t> </a:t>
            </a:r>
            <a:r>
              <a:rPr lang="en-US" sz="3200" b="1" dirty="0" err="1"/>
              <a:t>HÌNH</a:t>
            </a:r>
            <a:endParaRPr lang="en-US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A48F8-B8B4-4421-8E61-BEFE435B6272}"/>
              </a:ext>
            </a:extLst>
          </p:cNvPr>
          <p:cNvSpPr txBox="1"/>
          <p:nvPr/>
        </p:nvSpPr>
        <p:spPr>
          <a:xfrm>
            <a:off x="1520256" y="1489161"/>
            <a:ext cx="9062588" cy="403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285"/>
              </a:lnSpc>
              <a:spcBef>
                <a:spcPts val="600"/>
              </a:spcBef>
              <a:spcAft>
                <a:spcPts val="1800"/>
              </a:spcAft>
            </a:pPr>
            <a:r>
              <a:rPr lang="en-US" sz="2800" b="1" kern="100" dirty="0" err="1">
                <a:solidFill>
                  <a:schemeClr val="accent2"/>
                </a:solidFill>
                <a:cs typeface="Times New Roman" panose="02020603050405020304" pitchFamily="18" charset="0"/>
              </a:rPr>
              <a:t>Hàm</a:t>
            </a:r>
            <a:r>
              <a:rPr lang="en-US" sz="2800" b="1" kern="100" dirty="0">
                <a:solidFill>
                  <a:schemeClr val="accent2"/>
                </a:solidFill>
                <a:cs typeface="Times New Roman" panose="02020603050405020304" pitchFamily="18" charset="0"/>
              </a:rPr>
              <a:t> </a:t>
            </a:r>
            <a:r>
              <a:rPr lang="en-US" sz="2800" b="1" kern="100" dirty="0" err="1">
                <a:solidFill>
                  <a:schemeClr val="accent2"/>
                </a:solidFill>
                <a:cs typeface="Times New Roman" panose="02020603050405020304" pitchFamily="18" charset="0"/>
              </a:rPr>
              <a:t>kích</a:t>
            </a:r>
            <a:r>
              <a:rPr lang="en-US" sz="2800" b="1" kern="100" dirty="0">
                <a:solidFill>
                  <a:schemeClr val="accent2"/>
                </a:solidFill>
                <a:cs typeface="Times New Roman" panose="02020603050405020304" pitchFamily="18" charset="0"/>
              </a:rPr>
              <a:t> </a:t>
            </a:r>
            <a:r>
              <a:rPr lang="en-US" sz="2800" b="1" kern="100" dirty="0" err="1">
                <a:solidFill>
                  <a:schemeClr val="accent2"/>
                </a:solidFill>
                <a:cs typeface="Times New Roman" panose="02020603050405020304" pitchFamily="18" charset="0"/>
              </a:rPr>
              <a:t>hoạt</a:t>
            </a:r>
            <a:r>
              <a:rPr lang="en-US" sz="2800" b="1" kern="100" dirty="0">
                <a:solidFill>
                  <a:schemeClr val="accent2"/>
                </a:solidFill>
                <a:cs typeface="Times New Roman" panose="02020603050405020304" pitchFamily="18" charset="0"/>
              </a:rPr>
              <a:t> (</a:t>
            </a:r>
            <a:r>
              <a:rPr lang="en-US" sz="2800" b="1" kern="100" dirty="0" err="1">
                <a:solidFill>
                  <a:schemeClr val="accent2"/>
                </a:solidFill>
                <a:cs typeface="Times New Roman" panose="02020603050405020304" pitchFamily="18" charset="0"/>
              </a:rPr>
              <a:t>ReLU</a:t>
            </a:r>
            <a:r>
              <a:rPr lang="en-US" sz="2800" b="1" kern="100" dirty="0">
                <a:solidFill>
                  <a:schemeClr val="accent2"/>
                </a:solidFill>
                <a:cs typeface="Times New Roman" panose="02020603050405020304" pitchFamily="18" charset="0"/>
              </a:rPr>
              <a:t> &amp; </a:t>
            </a:r>
            <a:r>
              <a:rPr lang="en-US" sz="2800" b="1" kern="100" dirty="0" err="1">
                <a:solidFill>
                  <a:schemeClr val="accent2"/>
                </a:solidFill>
                <a:cs typeface="Times New Roman" panose="02020603050405020304" pitchFamily="18" charset="0"/>
              </a:rPr>
              <a:t>Softmax</a:t>
            </a:r>
            <a:r>
              <a:rPr lang="en-US" sz="2800" b="1" kern="100" dirty="0">
                <a:solidFill>
                  <a:schemeClr val="accent2"/>
                </a:solidFill>
                <a:cs typeface="Times New Roman" panose="02020603050405020304" pitchFamily="18" charset="0"/>
              </a:rPr>
              <a:t>)</a:t>
            </a:r>
          </a:p>
          <a:p>
            <a:pPr marL="457200" indent="-457200">
              <a:lnSpc>
                <a:spcPts val="3285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b="1" dirty="0" err="1">
                <a:solidFill>
                  <a:srgbClr val="272525"/>
                </a:solidFill>
                <a:ea typeface="Gelasio" pitchFamily="34" charset="-122"/>
              </a:rPr>
              <a:t>ReLU</a:t>
            </a:r>
            <a:endParaRPr lang="en-US" sz="3000" b="1" dirty="0">
              <a:solidFill>
                <a:srgbClr val="272525"/>
              </a:solidFill>
              <a:ea typeface="Gelasio" pitchFamily="34" charset="-122"/>
            </a:endParaRPr>
          </a:p>
          <a:p>
            <a:pPr marL="457200" lvl="2">
              <a:lnSpc>
                <a:spcPct val="120000"/>
              </a:lnSpc>
              <a:spcBef>
                <a:spcPts val="300"/>
              </a:spcBef>
              <a:buSzPts val="1000"/>
              <a:tabLst>
                <a:tab pos="914400" algn="l"/>
              </a:tabLst>
            </a:pP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-   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Tính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b="1" dirty="0">
                <a:solidFill>
                  <a:srgbClr val="272525"/>
                </a:solidFill>
                <a:ea typeface="Gelasio" pitchFamily="34" charset="-122"/>
              </a:rPr>
              <a:t>phi </a:t>
            </a:r>
            <a:r>
              <a:rPr lang="en-US" sz="2600" b="1" dirty="0" err="1">
                <a:solidFill>
                  <a:srgbClr val="272525"/>
                </a:solidFill>
                <a:ea typeface="Gelasio" pitchFamily="34" charset="-122"/>
              </a:rPr>
              <a:t>tuyến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cao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=&gt;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giúp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mô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hình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học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được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các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đặc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trưng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phức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tạp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và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giảm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nguy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cơ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overfitting</a:t>
            </a:r>
          </a:p>
          <a:p>
            <a:pPr marL="457200" lvl="2">
              <a:lnSpc>
                <a:spcPct val="120000"/>
              </a:lnSpc>
              <a:spcBef>
                <a:spcPts val="300"/>
              </a:spcBef>
              <a:spcAft>
                <a:spcPts val="1800"/>
              </a:spcAft>
              <a:buSzPts val="1000"/>
              <a:tabLst>
                <a:tab pos="914400" algn="l"/>
              </a:tabLst>
            </a:pP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-   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Đơn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giản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và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dễ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tính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toán</a:t>
            </a:r>
            <a:endParaRPr lang="en-US" sz="2600" dirty="0">
              <a:solidFill>
                <a:srgbClr val="272525"/>
              </a:solidFill>
              <a:ea typeface="Gelasio" pitchFamily="34" charset="-122"/>
            </a:endParaRPr>
          </a:p>
          <a:p>
            <a:pPr marL="457200" lvl="2">
              <a:lnSpc>
                <a:spcPct val="120000"/>
              </a:lnSpc>
              <a:spcBef>
                <a:spcPts val="300"/>
              </a:spcBef>
              <a:buSzPts val="1000"/>
              <a:tabLst>
                <a:tab pos="914400" algn="l"/>
              </a:tabLst>
            </a:pP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=&gt;</a:t>
            </a:r>
            <a:r>
              <a:rPr lang="en-US" sz="2600" b="1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Được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sử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dụng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trong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b="1" dirty="0" err="1">
                <a:solidFill>
                  <a:srgbClr val="272525"/>
                </a:solidFill>
                <a:ea typeface="Gelasio" pitchFamily="34" charset="-122"/>
              </a:rPr>
              <a:t>các</a:t>
            </a:r>
            <a:r>
              <a:rPr lang="en-US" sz="2600" b="1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b="1" dirty="0" err="1">
                <a:solidFill>
                  <a:srgbClr val="272525"/>
                </a:solidFill>
                <a:ea typeface="Gelasio" pitchFamily="34" charset="-122"/>
              </a:rPr>
              <a:t>tầng</a:t>
            </a:r>
            <a:r>
              <a:rPr lang="en-US" sz="2600" b="1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b="1" dirty="0" err="1">
                <a:solidFill>
                  <a:srgbClr val="272525"/>
                </a:solidFill>
                <a:ea typeface="Gelasio" pitchFamily="34" charset="-122"/>
              </a:rPr>
              <a:t>tích</a:t>
            </a:r>
            <a:r>
              <a:rPr lang="en-US" sz="2600" b="1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b="1" dirty="0" err="1">
                <a:solidFill>
                  <a:srgbClr val="272525"/>
                </a:solidFill>
                <a:ea typeface="Gelasio" pitchFamily="34" charset="-122"/>
              </a:rPr>
              <a:t>chập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và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b="1" dirty="0" err="1">
                <a:solidFill>
                  <a:srgbClr val="272525"/>
                </a:solidFill>
                <a:ea typeface="Gelasio" pitchFamily="34" charset="-122"/>
              </a:rPr>
              <a:t>tầng</a:t>
            </a:r>
            <a:r>
              <a:rPr lang="en-US" sz="2600" b="1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b="1" dirty="0" err="1">
                <a:solidFill>
                  <a:srgbClr val="272525"/>
                </a:solidFill>
                <a:ea typeface="Gelasio" pitchFamily="34" charset="-122"/>
              </a:rPr>
              <a:t>kết</a:t>
            </a:r>
            <a:r>
              <a:rPr lang="en-US" sz="2600" b="1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b="1" dirty="0" err="1">
                <a:solidFill>
                  <a:srgbClr val="272525"/>
                </a:solidFill>
                <a:ea typeface="Gelasio" pitchFamily="34" charset="-122"/>
              </a:rPr>
              <a:t>nối</a:t>
            </a:r>
            <a:r>
              <a:rPr lang="en-US" sz="2600" b="1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b="1" dirty="0" err="1">
                <a:solidFill>
                  <a:srgbClr val="272525"/>
                </a:solidFill>
                <a:ea typeface="Gelasio" pitchFamily="34" charset="-122"/>
              </a:rPr>
              <a:t>đầy</a:t>
            </a:r>
            <a:r>
              <a:rPr lang="en-US" sz="2600" b="1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b="1" dirty="0" err="1">
                <a:solidFill>
                  <a:srgbClr val="272525"/>
                </a:solidFill>
                <a:ea typeface="Gelasio" pitchFamily="34" charset="-122"/>
              </a:rPr>
              <a:t>đủ</a:t>
            </a:r>
            <a:r>
              <a:rPr lang="en-US" sz="2600" b="1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b="1" dirty="0" err="1">
                <a:solidFill>
                  <a:srgbClr val="272525"/>
                </a:solidFill>
                <a:ea typeface="Gelasio" pitchFamily="34" charset="-122"/>
              </a:rPr>
              <a:t>thứ</a:t>
            </a:r>
            <a:r>
              <a:rPr lang="en-US" sz="2600" b="1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b="1" dirty="0" err="1">
                <a:solidFill>
                  <a:srgbClr val="272525"/>
                </a:solidFill>
                <a:ea typeface="Gelasio" pitchFamily="34" charset="-122"/>
              </a:rPr>
              <a:t>nhất</a:t>
            </a:r>
            <a:r>
              <a:rPr lang="en-US" sz="2600" b="1" dirty="0">
                <a:solidFill>
                  <a:srgbClr val="272525"/>
                </a:solidFill>
                <a:ea typeface="Gelasio" pitchFamily="34" charset="-122"/>
              </a:rPr>
              <a:t>.</a:t>
            </a:r>
            <a:endParaRPr lang="en-US" sz="3000" b="1" dirty="0">
              <a:solidFill>
                <a:srgbClr val="C00000"/>
              </a:solidFill>
              <a:ea typeface="Gelasio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0023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0">
            <a:extLst>
              <a:ext uri="{FF2B5EF4-FFF2-40B4-BE49-F238E27FC236}">
                <a16:creationId xmlns:a16="http://schemas.microsoft.com/office/drawing/2014/main" id="{DD5797B3-11AD-4012-BA66-77B35A772D4C}"/>
              </a:ext>
            </a:extLst>
          </p:cNvPr>
          <p:cNvSpPr/>
          <p:nvPr/>
        </p:nvSpPr>
        <p:spPr>
          <a:xfrm>
            <a:off x="0" y="101600"/>
            <a:ext cx="12103100" cy="67564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3" name="Shape 0">
            <a:extLst>
              <a:ext uri="{FF2B5EF4-FFF2-40B4-BE49-F238E27FC236}">
                <a16:creationId xmlns:a16="http://schemas.microsoft.com/office/drawing/2014/main" id="{71CEC5FB-E37D-4B87-851E-C73E2A31C889}"/>
              </a:ext>
            </a:extLst>
          </p:cNvPr>
          <p:cNvSpPr/>
          <p:nvPr/>
        </p:nvSpPr>
        <p:spPr>
          <a:xfrm>
            <a:off x="-1" y="-259883"/>
            <a:ext cx="12192001" cy="7045693"/>
          </a:xfrm>
          <a:prstGeom prst="rect">
            <a:avLst/>
          </a:prstGeom>
          <a:solidFill>
            <a:srgbClr val="FFFCF3">
              <a:alpha val="44706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81168868-7D44-4E3D-A068-92964FEF94AE}"/>
              </a:ext>
            </a:extLst>
          </p:cNvPr>
          <p:cNvSpPr/>
          <p:nvPr/>
        </p:nvSpPr>
        <p:spPr>
          <a:xfrm>
            <a:off x="3318510" y="9232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3200" b="1" dirty="0"/>
              <a:t>III. </a:t>
            </a:r>
            <a:r>
              <a:rPr lang="en-US" sz="3200" b="1" dirty="0" err="1"/>
              <a:t>THIẾT</a:t>
            </a:r>
            <a:r>
              <a:rPr lang="en-US" sz="3200" b="1" dirty="0"/>
              <a:t> </a:t>
            </a:r>
            <a:r>
              <a:rPr lang="en-US" sz="3200" b="1" dirty="0" err="1"/>
              <a:t>KẾ</a:t>
            </a:r>
            <a:r>
              <a:rPr lang="en-US" sz="3200" b="1" dirty="0"/>
              <a:t> </a:t>
            </a:r>
            <a:r>
              <a:rPr lang="en-US" sz="3200" b="1" dirty="0" err="1"/>
              <a:t>VÀ</a:t>
            </a:r>
            <a:r>
              <a:rPr lang="en-US" sz="3200" b="1" dirty="0"/>
              <a:t> </a:t>
            </a:r>
            <a:r>
              <a:rPr lang="en-US" sz="3200" b="1" dirty="0" err="1"/>
              <a:t>HUẤN</a:t>
            </a:r>
            <a:r>
              <a:rPr lang="en-US" sz="3200" b="1" dirty="0"/>
              <a:t> </a:t>
            </a:r>
            <a:r>
              <a:rPr lang="en-US" sz="3200" b="1" dirty="0" err="1"/>
              <a:t>LUYỆN</a:t>
            </a:r>
            <a:r>
              <a:rPr lang="en-US" sz="3200" b="1" dirty="0"/>
              <a:t> </a:t>
            </a:r>
            <a:r>
              <a:rPr lang="en-US" sz="3200" b="1" dirty="0" err="1"/>
              <a:t>MÔ</a:t>
            </a:r>
            <a:r>
              <a:rPr lang="en-US" sz="3200" b="1" dirty="0"/>
              <a:t> </a:t>
            </a:r>
            <a:r>
              <a:rPr lang="en-US" sz="3200" b="1" dirty="0" err="1"/>
              <a:t>HÌNH</a:t>
            </a:r>
            <a:endParaRPr lang="en-US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A48F8-B8B4-4421-8E61-BEFE435B6272}"/>
              </a:ext>
            </a:extLst>
          </p:cNvPr>
          <p:cNvSpPr txBox="1"/>
          <p:nvPr/>
        </p:nvSpPr>
        <p:spPr>
          <a:xfrm>
            <a:off x="1520256" y="1489161"/>
            <a:ext cx="9062588" cy="5127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285"/>
              </a:lnSpc>
              <a:spcBef>
                <a:spcPts val="600"/>
              </a:spcBef>
              <a:spcAft>
                <a:spcPts val="1800"/>
              </a:spcAft>
            </a:pPr>
            <a:r>
              <a:rPr lang="en-US" sz="2800" b="1" kern="100" dirty="0" err="1">
                <a:solidFill>
                  <a:schemeClr val="accent2"/>
                </a:solidFill>
                <a:cs typeface="Times New Roman" panose="02020603050405020304" pitchFamily="18" charset="0"/>
              </a:rPr>
              <a:t>Hàm</a:t>
            </a:r>
            <a:r>
              <a:rPr lang="en-US" sz="2800" b="1" kern="100" dirty="0">
                <a:solidFill>
                  <a:schemeClr val="accent2"/>
                </a:solidFill>
                <a:cs typeface="Times New Roman" panose="02020603050405020304" pitchFamily="18" charset="0"/>
              </a:rPr>
              <a:t> </a:t>
            </a:r>
            <a:r>
              <a:rPr lang="en-US" sz="2800" b="1" kern="100" dirty="0" err="1">
                <a:solidFill>
                  <a:schemeClr val="accent2"/>
                </a:solidFill>
                <a:cs typeface="Times New Roman" panose="02020603050405020304" pitchFamily="18" charset="0"/>
              </a:rPr>
              <a:t>kích</a:t>
            </a:r>
            <a:r>
              <a:rPr lang="en-US" sz="2800" b="1" kern="100" dirty="0">
                <a:solidFill>
                  <a:schemeClr val="accent2"/>
                </a:solidFill>
                <a:cs typeface="Times New Roman" panose="02020603050405020304" pitchFamily="18" charset="0"/>
              </a:rPr>
              <a:t> </a:t>
            </a:r>
            <a:r>
              <a:rPr lang="en-US" sz="2800" b="1" kern="100" dirty="0" err="1">
                <a:solidFill>
                  <a:schemeClr val="accent2"/>
                </a:solidFill>
                <a:cs typeface="Times New Roman" panose="02020603050405020304" pitchFamily="18" charset="0"/>
              </a:rPr>
              <a:t>hoạt</a:t>
            </a:r>
            <a:r>
              <a:rPr lang="en-US" sz="2800" b="1" kern="100" dirty="0">
                <a:solidFill>
                  <a:schemeClr val="accent2"/>
                </a:solidFill>
                <a:cs typeface="Times New Roman" panose="02020603050405020304" pitchFamily="18" charset="0"/>
              </a:rPr>
              <a:t> (</a:t>
            </a:r>
            <a:r>
              <a:rPr lang="en-US" sz="2800" b="1" kern="100" dirty="0" err="1">
                <a:solidFill>
                  <a:schemeClr val="accent2"/>
                </a:solidFill>
                <a:cs typeface="Times New Roman" panose="02020603050405020304" pitchFamily="18" charset="0"/>
              </a:rPr>
              <a:t>ReLU</a:t>
            </a:r>
            <a:r>
              <a:rPr lang="en-US" sz="2800" b="1" kern="100" dirty="0">
                <a:solidFill>
                  <a:schemeClr val="accent2"/>
                </a:solidFill>
                <a:cs typeface="Times New Roman" panose="02020603050405020304" pitchFamily="18" charset="0"/>
              </a:rPr>
              <a:t> &amp; </a:t>
            </a:r>
            <a:r>
              <a:rPr lang="en-US" sz="2800" b="1" kern="100" dirty="0" err="1">
                <a:solidFill>
                  <a:schemeClr val="accent2"/>
                </a:solidFill>
                <a:cs typeface="Times New Roman" panose="02020603050405020304" pitchFamily="18" charset="0"/>
              </a:rPr>
              <a:t>Softmax</a:t>
            </a:r>
            <a:r>
              <a:rPr lang="en-US" sz="2800" b="1" kern="100" dirty="0">
                <a:solidFill>
                  <a:schemeClr val="accent2"/>
                </a:solidFill>
                <a:cs typeface="Times New Roman" panose="02020603050405020304" pitchFamily="18" charset="0"/>
              </a:rPr>
              <a:t>)</a:t>
            </a:r>
          </a:p>
          <a:p>
            <a:pPr marL="457200" indent="-457200">
              <a:lnSpc>
                <a:spcPts val="3285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b="1" dirty="0" err="1">
                <a:solidFill>
                  <a:srgbClr val="272525"/>
                </a:solidFill>
                <a:ea typeface="Gelasio" pitchFamily="34" charset="-122"/>
              </a:rPr>
              <a:t>Softmax</a:t>
            </a:r>
            <a:endParaRPr lang="en-US" sz="3000" b="1" dirty="0">
              <a:solidFill>
                <a:srgbClr val="272525"/>
              </a:solidFill>
              <a:ea typeface="Gelasio" pitchFamily="34" charset="-122"/>
            </a:endParaRPr>
          </a:p>
          <a:p>
            <a:pPr marL="457200" lvl="2">
              <a:lnSpc>
                <a:spcPct val="120000"/>
              </a:lnSpc>
              <a:spcBef>
                <a:spcPts val="300"/>
              </a:spcBef>
              <a:buSzPts val="1000"/>
              <a:tabLst>
                <a:tab pos="914400" algn="l"/>
              </a:tabLst>
            </a:pP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-   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Phù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hợp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với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bài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toán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phân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loại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đa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lớp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,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cung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cấp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phân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phối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xác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suất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rõ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ràng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cho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các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lớp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.</a:t>
            </a:r>
          </a:p>
          <a:p>
            <a:pPr marL="457200" lvl="2">
              <a:lnSpc>
                <a:spcPct val="120000"/>
              </a:lnSpc>
              <a:spcAft>
                <a:spcPts val="2400"/>
              </a:spcAft>
              <a:buSzPts val="1000"/>
              <a:tabLst>
                <a:tab pos="914400" algn="l"/>
              </a:tabLst>
            </a:pP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-   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Tương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thích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tốt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với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hàm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mất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mát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b="1" dirty="0">
                <a:solidFill>
                  <a:srgbClr val="272525"/>
                </a:solidFill>
                <a:ea typeface="Gelasio" pitchFamily="34" charset="-122"/>
              </a:rPr>
              <a:t>categorical </a:t>
            </a:r>
            <a:r>
              <a:rPr lang="en-US" sz="2600" b="1" dirty="0" err="1">
                <a:solidFill>
                  <a:srgbClr val="272525"/>
                </a:solidFill>
                <a:ea typeface="Gelasio" pitchFamily="34" charset="-122"/>
              </a:rPr>
              <a:t>crossentropy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,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hỗ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trợ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quá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trình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tối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ưu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hóa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hiệu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quả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.</a:t>
            </a:r>
          </a:p>
          <a:p>
            <a:pPr marL="457200" lvl="2">
              <a:lnSpc>
                <a:spcPct val="120000"/>
              </a:lnSpc>
              <a:spcAft>
                <a:spcPts val="600"/>
              </a:spcAft>
              <a:buSzPts val="1000"/>
              <a:tabLst>
                <a:tab pos="914400" algn="l"/>
              </a:tabLst>
            </a:pPr>
            <a:r>
              <a:rPr lang="en-US" sz="2600" b="1" dirty="0">
                <a:solidFill>
                  <a:srgbClr val="272525"/>
                </a:solidFill>
                <a:ea typeface="Gelasio" pitchFamily="34" charset="-122"/>
              </a:rPr>
              <a:t>=&gt;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Được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sử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dụng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trong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b="1" dirty="0" err="1">
                <a:solidFill>
                  <a:srgbClr val="272525"/>
                </a:solidFill>
                <a:ea typeface="Gelasio" pitchFamily="34" charset="-122"/>
              </a:rPr>
              <a:t>lớp</a:t>
            </a:r>
            <a:r>
              <a:rPr lang="en-US" sz="2600" b="1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b="1" dirty="0" err="1">
                <a:solidFill>
                  <a:srgbClr val="272525"/>
                </a:solidFill>
                <a:ea typeface="Gelasio" pitchFamily="34" charset="-122"/>
              </a:rPr>
              <a:t>kết</a:t>
            </a:r>
            <a:r>
              <a:rPr lang="en-US" sz="2600" b="1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b="1" dirty="0" err="1">
                <a:solidFill>
                  <a:srgbClr val="272525"/>
                </a:solidFill>
                <a:ea typeface="Gelasio" pitchFamily="34" charset="-122"/>
              </a:rPr>
              <a:t>nối</a:t>
            </a:r>
            <a:r>
              <a:rPr lang="en-US" sz="2600" b="1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b="1" dirty="0" err="1">
                <a:solidFill>
                  <a:srgbClr val="272525"/>
                </a:solidFill>
                <a:ea typeface="Gelasio" pitchFamily="34" charset="-122"/>
              </a:rPr>
              <a:t>đầy</a:t>
            </a:r>
            <a:r>
              <a:rPr lang="en-US" sz="2600" b="1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b="1" dirty="0" err="1">
                <a:solidFill>
                  <a:srgbClr val="272525"/>
                </a:solidFill>
                <a:ea typeface="Gelasio" pitchFamily="34" charset="-122"/>
              </a:rPr>
              <a:t>đủ</a:t>
            </a:r>
            <a:r>
              <a:rPr lang="en-US" sz="2600" b="1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b="1" dirty="0" err="1">
                <a:solidFill>
                  <a:srgbClr val="272525"/>
                </a:solidFill>
                <a:ea typeface="Gelasio" pitchFamily="34" charset="-122"/>
              </a:rPr>
              <a:t>cuối</a:t>
            </a:r>
            <a:r>
              <a:rPr lang="en-US" sz="2600" b="1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b="1" dirty="0" err="1">
                <a:solidFill>
                  <a:srgbClr val="272525"/>
                </a:solidFill>
                <a:ea typeface="Gelasio" pitchFamily="34" charset="-122"/>
              </a:rPr>
              <a:t>cùng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để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thực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hiện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phân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loại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đa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dirty="0" err="1">
                <a:solidFill>
                  <a:srgbClr val="272525"/>
                </a:solidFill>
                <a:ea typeface="Gelasio" pitchFamily="34" charset="-122"/>
              </a:rPr>
              <a:t>lớp</a:t>
            </a:r>
            <a:r>
              <a:rPr lang="en-US" sz="2600" dirty="0">
                <a:solidFill>
                  <a:srgbClr val="272525"/>
                </a:solidFill>
                <a:ea typeface="Gelasio" pitchFamily="34" charset="-122"/>
              </a:rPr>
              <a:t>.</a:t>
            </a:r>
          </a:p>
          <a:p>
            <a:pPr>
              <a:lnSpc>
                <a:spcPts val="3285"/>
              </a:lnSpc>
              <a:spcBef>
                <a:spcPts val="600"/>
              </a:spcBef>
              <a:spcAft>
                <a:spcPts val="600"/>
              </a:spcAft>
            </a:pPr>
            <a:endParaRPr lang="en-US" sz="3000" b="1" dirty="0">
              <a:solidFill>
                <a:srgbClr val="272525"/>
              </a:solidFill>
              <a:ea typeface="Gelasio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6106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0">
            <a:extLst>
              <a:ext uri="{FF2B5EF4-FFF2-40B4-BE49-F238E27FC236}">
                <a16:creationId xmlns:a16="http://schemas.microsoft.com/office/drawing/2014/main" id="{DD5797B3-11AD-4012-BA66-77B35A772D4C}"/>
              </a:ext>
            </a:extLst>
          </p:cNvPr>
          <p:cNvSpPr/>
          <p:nvPr/>
        </p:nvSpPr>
        <p:spPr>
          <a:xfrm>
            <a:off x="0" y="101600"/>
            <a:ext cx="12103100" cy="67564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3" name="Shape 0">
            <a:extLst>
              <a:ext uri="{FF2B5EF4-FFF2-40B4-BE49-F238E27FC236}">
                <a16:creationId xmlns:a16="http://schemas.microsoft.com/office/drawing/2014/main" id="{71CEC5FB-E37D-4B87-851E-C73E2A31C889}"/>
              </a:ext>
            </a:extLst>
          </p:cNvPr>
          <p:cNvSpPr/>
          <p:nvPr/>
        </p:nvSpPr>
        <p:spPr>
          <a:xfrm>
            <a:off x="-88901" y="-187693"/>
            <a:ext cx="12192001" cy="7045693"/>
          </a:xfrm>
          <a:prstGeom prst="rect">
            <a:avLst/>
          </a:prstGeom>
          <a:solidFill>
            <a:srgbClr val="FFFCF3">
              <a:alpha val="44706"/>
            </a:srgbClr>
          </a:solidFill>
          <a:ln/>
        </p:spPr>
        <p:txBody>
          <a:bodyPr/>
          <a:lstStyle/>
          <a:p>
            <a:pPr>
              <a:spcAft>
                <a:spcPts val="1200"/>
              </a:spcAft>
            </a:pPr>
            <a:endParaRPr lang="en-US" sz="1800" dirty="0">
              <a:solidFill>
                <a:schemeClr val="accent2"/>
              </a:solidFill>
              <a:ea typeface="Calibri" panose="020F0502020204030204" pitchFamily="34" charset="0"/>
            </a:endParaRP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81168868-7D44-4E3D-A068-92964FEF94AE}"/>
              </a:ext>
            </a:extLst>
          </p:cNvPr>
          <p:cNvSpPr/>
          <p:nvPr/>
        </p:nvSpPr>
        <p:spPr>
          <a:xfrm>
            <a:off x="3318510" y="-8092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3200" b="1" dirty="0"/>
              <a:t>IV. </a:t>
            </a:r>
            <a:r>
              <a:rPr lang="en-US" sz="3200" b="1" dirty="0" err="1"/>
              <a:t>ĐÁNH</a:t>
            </a:r>
            <a:r>
              <a:rPr lang="en-US" sz="3200" b="1" dirty="0"/>
              <a:t> </a:t>
            </a:r>
            <a:r>
              <a:rPr lang="en-US" sz="3200" b="1" dirty="0" err="1"/>
              <a:t>GIÁ</a:t>
            </a:r>
            <a:r>
              <a:rPr lang="en-US" sz="3200" b="1" dirty="0"/>
              <a:t> </a:t>
            </a:r>
            <a:r>
              <a:rPr lang="en-US" sz="3200" b="1" dirty="0" err="1"/>
              <a:t>MÔ</a:t>
            </a:r>
            <a:r>
              <a:rPr lang="en-US" sz="3200" b="1" dirty="0"/>
              <a:t> </a:t>
            </a:r>
            <a:r>
              <a:rPr lang="en-US" sz="3200" b="1" dirty="0" err="1"/>
              <a:t>HÌNH</a:t>
            </a:r>
            <a:endParaRPr lang="en-US" sz="3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AA852A-07BF-4DC3-825D-C9F494BDE409}"/>
              </a:ext>
            </a:extLst>
          </p:cNvPr>
          <p:cNvSpPr txBox="1"/>
          <p:nvPr/>
        </p:nvSpPr>
        <p:spPr>
          <a:xfrm>
            <a:off x="992804" y="958072"/>
            <a:ext cx="83918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1200"/>
              </a:spcAft>
              <a:buAutoNum type="arabicPeriod"/>
            </a:pPr>
            <a:r>
              <a:rPr lang="en-US" sz="2800" dirty="0" err="1">
                <a:solidFill>
                  <a:schemeClr val="accent2"/>
                </a:solidFill>
                <a:ea typeface="Calibri" panose="020F0502020204030204" pitchFamily="34" charset="0"/>
              </a:rPr>
              <a:t>Mô</a:t>
            </a:r>
            <a:r>
              <a:rPr lang="en-US" sz="2800" dirty="0">
                <a:solidFill>
                  <a:schemeClr val="accent2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accent2"/>
                </a:solidFill>
                <a:ea typeface="Calibri" panose="020F0502020204030204" pitchFamily="34" charset="0"/>
              </a:rPr>
              <a:t>hình</a:t>
            </a:r>
            <a:r>
              <a:rPr lang="en-US" sz="2800" dirty="0">
                <a:solidFill>
                  <a:schemeClr val="accent2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accent2"/>
                </a:solidFill>
                <a:ea typeface="Calibri" panose="020F0502020204030204" pitchFamily="34" charset="0"/>
              </a:rPr>
              <a:t>chính</a:t>
            </a:r>
            <a:endParaRPr lang="en-US" sz="2800" dirty="0">
              <a:solidFill>
                <a:schemeClr val="accent2"/>
              </a:solidFill>
              <a:ea typeface="Calibri" panose="020F050202020403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Độ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chính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xác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trên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dữ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liệu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 validation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khá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cao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và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ổn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định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, dao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động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quanh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 90%.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Không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có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dấu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hiệu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 overfitting.</a:t>
            </a:r>
            <a:endParaRPr lang="en-US" sz="2400" dirty="0">
              <a:solidFill>
                <a:schemeClr val="accent2"/>
              </a:solidFill>
              <a:latin typeface="Calibri (Body)"/>
              <a:ea typeface="Calibri" panose="020F0502020204030204" pitchFamily="34" charset="0"/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A8126C-70A7-C17D-17D2-13498586A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66" y="2841582"/>
            <a:ext cx="4808623" cy="3798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2F34BD-CF5F-3432-0C63-BCB535B99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555" y="2841582"/>
            <a:ext cx="4633391" cy="371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71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0">
            <a:extLst>
              <a:ext uri="{FF2B5EF4-FFF2-40B4-BE49-F238E27FC236}">
                <a16:creationId xmlns:a16="http://schemas.microsoft.com/office/drawing/2014/main" id="{DD5797B3-11AD-4012-BA66-77B35A772D4C}"/>
              </a:ext>
            </a:extLst>
          </p:cNvPr>
          <p:cNvSpPr/>
          <p:nvPr/>
        </p:nvSpPr>
        <p:spPr>
          <a:xfrm>
            <a:off x="0" y="101600"/>
            <a:ext cx="12103100" cy="67564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3" name="Shape 0">
            <a:extLst>
              <a:ext uri="{FF2B5EF4-FFF2-40B4-BE49-F238E27FC236}">
                <a16:creationId xmlns:a16="http://schemas.microsoft.com/office/drawing/2014/main" id="{71CEC5FB-E37D-4B87-851E-C73E2A31C889}"/>
              </a:ext>
            </a:extLst>
          </p:cNvPr>
          <p:cNvSpPr/>
          <p:nvPr/>
        </p:nvSpPr>
        <p:spPr>
          <a:xfrm>
            <a:off x="-52252" y="-187693"/>
            <a:ext cx="12192001" cy="7045693"/>
          </a:xfrm>
          <a:prstGeom prst="rect">
            <a:avLst/>
          </a:prstGeom>
          <a:solidFill>
            <a:srgbClr val="FFFCF3">
              <a:alpha val="44706"/>
            </a:srgbClr>
          </a:solidFill>
          <a:ln/>
        </p:spPr>
        <p:txBody>
          <a:bodyPr/>
          <a:lstStyle/>
          <a:p>
            <a:pPr>
              <a:spcAft>
                <a:spcPts val="1200"/>
              </a:spcAft>
            </a:pPr>
            <a:endParaRPr lang="en-US" sz="1800" dirty="0">
              <a:solidFill>
                <a:schemeClr val="accent2"/>
              </a:solidFill>
              <a:ea typeface="Calibri" panose="020F0502020204030204" pitchFamily="34" charset="0"/>
            </a:endParaRP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81168868-7D44-4E3D-A068-92964FEF94AE}"/>
              </a:ext>
            </a:extLst>
          </p:cNvPr>
          <p:cNvSpPr/>
          <p:nvPr/>
        </p:nvSpPr>
        <p:spPr>
          <a:xfrm>
            <a:off x="3318510" y="-8092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3200" b="1" dirty="0"/>
              <a:t>IV. </a:t>
            </a:r>
            <a:r>
              <a:rPr lang="en-US" sz="3200" b="1" dirty="0" err="1"/>
              <a:t>ĐÁNH</a:t>
            </a:r>
            <a:r>
              <a:rPr lang="en-US" sz="3200" b="1" dirty="0"/>
              <a:t> </a:t>
            </a:r>
            <a:r>
              <a:rPr lang="en-US" sz="3200" b="1" dirty="0" err="1"/>
              <a:t>GIÁ</a:t>
            </a:r>
            <a:r>
              <a:rPr lang="en-US" sz="3200" b="1" dirty="0"/>
              <a:t> </a:t>
            </a:r>
            <a:r>
              <a:rPr lang="en-US" sz="3200" b="1" dirty="0" err="1"/>
              <a:t>MÔ</a:t>
            </a:r>
            <a:r>
              <a:rPr lang="en-US" sz="3200" b="1" dirty="0"/>
              <a:t> </a:t>
            </a:r>
            <a:r>
              <a:rPr lang="en-US" sz="3200" b="1" dirty="0" err="1"/>
              <a:t>HÌNH</a:t>
            </a:r>
            <a:endParaRPr lang="en-US" sz="3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AA852A-07BF-4DC3-825D-C9F494BDE409}"/>
              </a:ext>
            </a:extLst>
          </p:cNvPr>
          <p:cNvSpPr txBox="1"/>
          <p:nvPr/>
        </p:nvSpPr>
        <p:spPr>
          <a:xfrm>
            <a:off x="992804" y="958072"/>
            <a:ext cx="1031963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1200"/>
              </a:spcAft>
              <a:buAutoNum type="arabicPeriod"/>
            </a:pPr>
            <a:r>
              <a:rPr lang="en-US" sz="2800" dirty="0" err="1">
                <a:solidFill>
                  <a:schemeClr val="accent2"/>
                </a:solidFill>
                <a:ea typeface="Calibri" panose="020F0502020204030204" pitchFamily="34" charset="0"/>
              </a:rPr>
              <a:t>Mô</a:t>
            </a:r>
            <a:r>
              <a:rPr lang="en-US" sz="2800" dirty="0">
                <a:solidFill>
                  <a:schemeClr val="accent2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accent2"/>
                </a:solidFill>
                <a:ea typeface="Calibri" panose="020F0502020204030204" pitchFamily="34" charset="0"/>
              </a:rPr>
              <a:t>hình</a:t>
            </a:r>
            <a:r>
              <a:rPr lang="en-US" sz="2800" dirty="0">
                <a:solidFill>
                  <a:schemeClr val="accent2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accent2"/>
                </a:solidFill>
                <a:ea typeface="Calibri" panose="020F0502020204030204" pitchFamily="34" charset="0"/>
              </a:rPr>
              <a:t>phụ</a:t>
            </a:r>
            <a:endParaRPr lang="en-US" sz="2800" dirty="0">
              <a:solidFill>
                <a:schemeClr val="accent2"/>
              </a:solidFill>
              <a:ea typeface="Calibri" panose="020F0502020204030204" pitchFamily="3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Độ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chính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xác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trên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dữ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liệu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validation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khá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cao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ổn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định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dao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động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quanh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91%.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Không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có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dấu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hiệu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overfitting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rõ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rệt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vì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độ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chính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xác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độ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mất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mát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trên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tập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validation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khá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sát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với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tập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training. </a:t>
            </a:r>
          </a:p>
          <a:p>
            <a:pPr marL="514350" indent="-514350">
              <a:spcAft>
                <a:spcPts val="1200"/>
              </a:spcAft>
              <a:buAutoNum type="arabicPeriod"/>
            </a:pPr>
            <a:endParaRPr lang="en-US" sz="2000" dirty="0">
              <a:solidFill>
                <a:schemeClr val="accent2"/>
              </a:solidFill>
              <a:ea typeface="Calibri" panose="020F0502020204030204" pitchFamily="34" charset="0"/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9830B1-4415-257A-2DD0-559A5919C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456" y="3057767"/>
            <a:ext cx="4406107" cy="35357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087058-5285-FBA8-1B6E-FDD17727E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968" y="3057767"/>
            <a:ext cx="4407676" cy="353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94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0">
            <a:extLst>
              <a:ext uri="{FF2B5EF4-FFF2-40B4-BE49-F238E27FC236}">
                <a16:creationId xmlns:a16="http://schemas.microsoft.com/office/drawing/2014/main" id="{DD5797B3-11AD-4012-BA66-77B35A772D4C}"/>
              </a:ext>
            </a:extLst>
          </p:cNvPr>
          <p:cNvSpPr/>
          <p:nvPr/>
        </p:nvSpPr>
        <p:spPr>
          <a:xfrm>
            <a:off x="0" y="101600"/>
            <a:ext cx="12103100" cy="67564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3" name="Shape 0">
            <a:extLst>
              <a:ext uri="{FF2B5EF4-FFF2-40B4-BE49-F238E27FC236}">
                <a16:creationId xmlns:a16="http://schemas.microsoft.com/office/drawing/2014/main" id="{71CEC5FB-E37D-4B87-851E-C73E2A31C889}"/>
              </a:ext>
            </a:extLst>
          </p:cNvPr>
          <p:cNvSpPr/>
          <p:nvPr/>
        </p:nvSpPr>
        <p:spPr>
          <a:xfrm>
            <a:off x="-1" y="-187693"/>
            <a:ext cx="12192001" cy="7045693"/>
          </a:xfrm>
          <a:prstGeom prst="rect">
            <a:avLst/>
          </a:prstGeom>
          <a:solidFill>
            <a:srgbClr val="FFFCF3">
              <a:alpha val="44706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81168868-7D44-4E3D-A068-92964FEF94AE}"/>
              </a:ext>
            </a:extLst>
          </p:cNvPr>
          <p:cNvSpPr/>
          <p:nvPr/>
        </p:nvSpPr>
        <p:spPr>
          <a:xfrm>
            <a:off x="3318510" y="-8092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3200" b="1" dirty="0"/>
              <a:t>IV. </a:t>
            </a:r>
            <a:r>
              <a:rPr lang="en-US" sz="3200" b="1" dirty="0" err="1"/>
              <a:t>KẾT</a:t>
            </a:r>
            <a:r>
              <a:rPr lang="en-US" sz="3200" b="1" dirty="0"/>
              <a:t> </a:t>
            </a:r>
            <a:r>
              <a:rPr lang="en-US" sz="3200" b="1" dirty="0" err="1"/>
              <a:t>LUẬN</a:t>
            </a:r>
            <a:r>
              <a:rPr lang="en-US" sz="3200" b="1" dirty="0"/>
              <a:t> &amp; </a:t>
            </a:r>
            <a:r>
              <a:rPr lang="en-US" sz="3200" b="1" dirty="0" err="1"/>
              <a:t>HƯỚNG</a:t>
            </a:r>
            <a:r>
              <a:rPr lang="en-US" sz="3200" b="1" dirty="0"/>
              <a:t> </a:t>
            </a:r>
            <a:r>
              <a:rPr lang="en-US" sz="3200" b="1" dirty="0" err="1"/>
              <a:t>PHÁT</a:t>
            </a:r>
            <a:r>
              <a:rPr lang="en-US" sz="3200" b="1" dirty="0"/>
              <a:t> </a:t>
            </a:r>
            <a:r>
              <a:rPr lang="en-US" sz="3200" b="1" dirty="0" err="1"/>
              <a:t>TRIỂN</a:t>
            </a:r>
            <a:endParaRPr lang="en-US" sz="3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AA852A-07BF-4DC3-825D-C9F494BDE409}"/>
              </a:ext>
            </a:extLst>
          </p:cNvPr>
          <p:cNvSpPr txBox="1"/>
          <p:nvPr/>
        </p:nvSpPr>
        <p:spPr>
          <a:xfrm>
            <a:off x="737937" y="902738"/>
            <a:ext cx="1098884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latin typeface="Calibri (Body)"/>
              </a:rPr>
              <a:t>Kết luận:</a:t>
            </a:r>
          </a:p>
          <a:p>
            <a:r>
              <a:rPr lang="en-US" sz="3200" dirty="0"/>
              <a:t>	</a:t>
            </a:r>
            <a:r>
              <a:rPr lang="vi-VN" sz="3200" dirty="0">
                <a:latin typeface="Calibri (Body)"/>
              </a:rPr>
              <a:t>Mô hình CNN hiện tại hoạt động tốt với độ chính xác </a:t>
            </a:r>
            <a:r>
              <a:rPr lang="vi-VN" sz="3200">
                <a:latin typeface="Calibri (Body)"/>
              </a:rPr>
              <a:t>trên 9</a:t>
            </a:r>
            <a:r>
              <a:rPr lang="en-US" sz="3200">
                <a:latin typeface="Calibri (Body)"/>
              </a:rPr>
              <a:t>1</a:t>
            </a:r>
            <a:r>
              <a:rPr lang="vi-VN" sz="3200">
                <a:latin typeface="Calibri (Body)"/>
              </a:rPr>
              <a:t>% </a:t>
            </a:r>
            <a:r>
              <a:rPr lang="vi-VN" sz="3200" dirty="0">
                <a:latin typeface="Calibri (Body)"/>
              </a:rPr>
              <a:t>cho cả tập huấn luyện và kiểm tra. Không có dấu hiệu overfitting hay underfitting, và mô hình đã học hiệu quả với dữ liệu đã được cân bằng.</a:t>
            </a:r>
            <a:endParaRPr lang="vi-VN" sz="3200" dirty="0"/>
          </a:p>
          <a:p>
            <a:endParaRPr lang="en-US" sz="3200" b="1">
              <a:latin typeface="Calibri (Body)"/>
            </a:endParaRPr>
          </a:p>
          <a:p>
            <a:r>
              <a:rPr lang="vi-VN" sz="3200" b="1">
                <a:latin typeface="Calibri (Body)"/>
              </a:rPr>
              <a:t>Hướng </a:t>
            </a:r>
            <a:r>
              <a:rPr lang="vi-VN" sz="3200" b="1" dirty="0">
                <a:latin typeface="Calibri (Body)"/>
              </a:rPr>
              <a:t>phát triển: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3200" dirty="0">
                <a:latin typeface="Calibri (Body)"/>
              </a:rPr>
              <a:t> </a:t>
            </a:r>
            <a:r>
              <a:rPr lang="vi-VN" sz="3200" dirty="0">
                <a:latin typeface="Calibri (Body)"/>
              </a:rPr>
              <a:t>Điều chỉnh mô hình</a:t>
            </a:r>
            <a:endParaRPr lang="en-US" sz="3200" dirty="0">
              <a:latin typeface="Calibri (Body)"/>
            </a:endParaRP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vi-VN" sz="3200" dirty="0">
                <a:latin typeface="Calibri (Body)"/>
              </a:rPr>
              <a:t>Ứng dụng thực tế</a:t>
            </a:r>
            <a:endParaRPr lang="en-US" sz="3200" dirty="0">
              <a:latin typeface="Calibri (Body)"/>
            </a:endParaRP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vi-VN" sz="3200" dirty="0">
                <a:latin typeface="Calibri (Body)"/>
              </a:rPr>
              <a:t>Mở rộng phân loại</a:t>
            </a:r>
          </a:p>
        </p:txBody>
      </p:sp>
    </p:spTree>
    <p:extLst>
      <p:ext uri="{BB962C8B-B14F-4D97-AF65-F5344CB8AC3E}">
        <p14:creationId xmlns:p14="http://schemas.microsoft.com/office/powerpoint/2010/main" val="3829319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0">
            <a:extLst>
              <a:ext uri="{FF2B5EF4-FFF2-40B4-BE49-F238E27FC236}">
                <a16:creationId xmlns:a16="http://schemas.microsoft.com/office/drawing/2014/main" id="{DD5797B3-11AD-4012-BA66-77B35A772D4C}"/>
              </a:ext>
            </a:extLst>
          </p:cNvPr>
          <p:cNvSpPr/>
          <p:nvPr/>
        </p:nvSpPr>
        <p:spPr>
          <a:xfrm>
            <a:off x="0" y="101600"/>
            <a:ext cx="12103100" cy="67564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3" name="Shape 0">
            <a:extLst>
              <a:ext uri="{FF2B5EF4-FFF2-40B4-BE49-F238E27FC236}">
                <a16:creationId xmlns:a16="http://schemas.microsoft.com/office/drawing/2014/main" id="{71CEC5FB-E37D-4B87-851E-C73E2A31C889}"/>
              </a:ext>
            </a:extLst>
          </p:cNvPr>
          <p:cNvSpPr/>
          <p:nvPr/>
        </p:nvSpPr>
        <p:spPr>
          <a:xfrm>
            <a:off x="-1" y="-187693"/>
            <a:ext cx="12192001" cy="7045693"/>
          </a:xfrm>
          <a:prstGeom prst="rect">
            <a:avLst/>
          </a:prstGeom>
          <a:solidFill>
            <a:srgbClr val="FFFCF3">
              <a:alpha val="44706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AA852A-07BF-4DC3-825D-C9F494BDE409}"/>
              </a:ext>
            </a:extLst>
          </p:cNvPr>
          <p:cNvSpPr txBox="1"/>
          <p:nvPr/>
        </p:nvSpPr>
        <p:spPr>
          <a:xfrm>
            <a:off x="1409700" y="2565400"/>
            <a:ext cx="9372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err="1"/>
              <a:t>KẾT</a:t>
            </a:r>
            <a:r>
              <a:rPr lang="en-US" sz="4800" b="1" dirty="0"/>
              <a:t> </a:t>
            </a:r>
            <a:r>
              <a:rPr lang="en-US" sz="4800" b="1" dirty="0" err="1"/>
              <a:t>THÚC</a:t>
            </a:r>
            <a:endParaRPr lang="en-US" sz="4800" b="1" dirty="0"/>
          </a:p>
          <a:p>
            <a:pPr algn="ctr"/>
            <a:r>
              <a:rPr lang="en-US" sz="3600" dirty="0"/>
              <a:t>Xin </a:t>
            </a:r>
            <a:r>
              <a:rPr lang="en-US" sz="3600" dirty="0" err="1"/>
              <a:t>cảm</a:t>
            </a:r>
            <a:r>
              <a:rPr lang="en-US" sz="3600" dirty="0"/>
              <a:t> </a:t>
            </a:r>
            <a:r>
              <a:rPr lang="en-US" sz="3600" dirty="0" err="1"/>
              <a:t>ơn</a:t>
            </a:r>
            <a:r>
              <a:rPr lang="en-US" sz="3600" dirty="0"/>
              <a:t> </a:t>
            </a:r>
            <a:r>
              <a:rPr lang="en-US" sz="3600" dirty="0" err="1"/>
              <a:t>thầy</a:t>
            </a:r>
            <a:r>
              <a:rPr lang="en-US" sz="3600" dirty="0"/>
              <a:t> </a:t>
            </a:r>
            <a:r>
              <a:rPr lang="en-US" sz="3600" dirty="0" err="1"/>
              <a:t>và</a:t>
            </a:r>
            <a:r>
              <a:rPr lang="en-US" sz="3600" dirty="0"/>
              <a:t> </a:t>
            </a:r>
            <a:r>
              <a:rPr lang="en-US" sz="3600" dirty="0" err="1"/>
              <a:t>các</a:t>
            </a:r>
            <a:r>
              <a:rPr lang="en-US" sz="3600" dirty="0"/>
              <a:t> </a:t>
            </a:r>
            <a:r>
              <a:rPr lang="en-US" sz="3600" dirty="0" err="1"/>
              <a:t>bạn</a:t>
            </a:r>
            <a:r>
              <a:rPr lang="en-US" sz="3600" dirty="0"/>
              <a:t> </a:t>
            </a:r>
            <a:r>
              <a:rPr lang="en-US" sz="3600" dirty="0" err="1"/>
              <a:t>đã</a:t>
            </a:r>
            <a:r>
              <a:rPr lang="en-US" sz="3600" dirty="0"/>
              <a:t> </a:t>
            </a:r>
            <a:r>
              <a:rPr lang="en-US" sz="3600" dirty="0" err="1"/>
              <a:t>lắng</a:t>
            </a:r>
            <a:r>
              <a:rPr lang="en-US" sz="3600" dirty="0"/>
              <a:t> </a:t>
            </a:r>
            <a:r>
              <a:rPr lang="en-US" sz="3600" dirty="0" err="1"/>
              <a:t>nghe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82513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0">
            <a:extLst>
              <a:ext uri="{FF2B5EF4-FFF2-40B4-BE49-F238E27FC236}">
                <a16:creationId xmlns:a16="http://schemas.microsoft.com/office/drawing/2014/main" id="{B82118CE-E771-49C5-9AD0-CF60C2C63C76}"/>
              </a:ext>
            </a:extLst>
          </p:cNvPr>
          <p:cNvSpPr/>
          <p:nvPr/>
        </p:nvSpPr>
        <p:spPr>
          <a:xfrm>
            <a:off x="-1" y="0"/>
            <a:ext cx="12557759" cy="6978316"/>
          </a:xfrm>
          <a:prstGeom prst="rect">
            <a:avLst/>
          </a:prstGeom>
          <a:solidFill>
            <a:srgbClr val="FFFCF3">
              <a:alpha val="44706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5C0D8331-0849-4221-A8D6-21DE938698F9}"/>
              </a:ext>
            </a:extLst>
          </p:cNvPr>
          <p:cNvSpPr/>
          <p:nvPr/>
        </p:nvSpPr>
        <p:spPr>
          <a:xfrm>
            <a:off x="4311134" y="162711"/>
            <a:ext cx="5757386" cy="719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67"/>
              </a:lnSpc>
              <a:buNone/>
            </a:pPr>
            <a:r>
              <a:rPr lang="en-US" sz="4000" b="1" dirty="0" err="1">
                <a:solidFill>
                  <a:srgbClr val="312F2B"/>
                </a:solidFill>
                <a:ea typeface="Gelasio" pitchFamily="34" charset="-122"/>
              </a:rPr>
              <a:t>NỘI</a:t>
            </a:r>
            <a:r>
              <a:rPr lang="en-US" sz="4000" b="1" dirty="0">
                <a:solidFill>
                  <a:srgbClr val="312F2B"/>
                </a:solidFill>
                <a:ea typeface="Gelasio" pitchFamily="34" charset="-122"/>
              </a:rPr>
              <a:t> DUNG</a:t>
            </a:r>
            <a:endParaRPr lang="en-US" sz="40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E2335AF-EE4E-4115-B363-945489240B36}"/>
              </a:ext>
            </a:extLst>
          </p:cNvPr>
          <p:cNvGrpSpPr/>
          <p:nvPr/>
        </p:nvGrpSpPr>
        <p:grpSpPr>
          <a:xfrm>
            <a:off x="3260224" y="1519847"/>
            <a:ext cx="5384882" cy="4475341"/>
            <a:chOff x="3289100" y="951957"/>
            <a:chExt cx="5384882" cy="4475341"/>
          </a:xfrm>
        </p:grpSpPr>
        <p:sp>
          <p:nvSpPr>
            <p:cNvPr id="8" name="Shape 2">
              <a:extLst>
                <a:ext uri="{FF2B5EF4-FFF2-40B4-BE49-F238E27FC236}">
                  <a16:creationId xmlns:a16="http://schemas.microsoft.com/office/drawing/2014/main" id="{85E7BA5E-B626-4CB2-A5D7-0AD0CAF0378E}"/>
                </a:ext>
              </a:extLst>
            </p:cNvPr>
            <p:cNvSpPr/>
            <p:nvPr/>
          </p:nvSpPr>
          <p:spPr>
            <a:xfrm>
              <a:off x="3590078" y="1066026"/>
              <a:ext cx="58399" cy="4162511"/>
            </a:xfrm>
            <a:prstGeom prst="roundRect">
              <a:avLst>
                <a:gd name="adj" fmla="val 225258"/>
              </a:avLst>
            </a:prstGeom>
            <a:solidFill>
              <a:srgbClr val="CECEC9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Shape 3">
              <a:extLst>
                <a:ext uri="{FF2B5EF4-FFF2-40B4-BE49-F238E27FC236}">
                  <a16:creationId xmlns:a16="http://schemas.microsoft.com/office/drawing/2014/main" id="{C9AB9EB5-C28E-42E6-BF2B-246777B0CCC7}"/>
                </a:ext>
              </a:extLst>
            </p:cNvPr>
            <p:cNvSpPr/>
            <p:nvPr/>
          </p:nvSpPr>
          <p:spPr>
            <a:xfrm>
              <a:off x="3736757" y="1164728"/>
              <a:ext cx="584002" cy="33338"/>
            </a:xfrm>
            <a:prstGeom prst="roundRect">
              <a:avLst>
                <a:gd name="adj" fmla="val 225258"/>
              </a:avLst>
            </a:prstGeom>
            <a:solidFill>
              <a:srgbClr val="CECEC9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Shape 4">
              <a:extLst>
                <a:ext uri="{FF2B5EF4-FFF2-40B4-BE49-F238E27FC236}">
                  <a16:creationId xmlns:a16="http://schemas.microsoft.com/office/drawing/2014/main" id="{29A46833-A179-424D-827D-C7AC610B348D}"/>
                </a:ext>
              </a:extLst>
            </p:cNvPr>
            <p:cNvSpPr/>
            <p:nvPr/>
          </p:nvSpPr>
          <p:spPr>
            <a:xfrm>
              <a:off x="3289100" y="956899"/>
              <a:ext cx="584002" cy="507992"/>
            </a:xfrm>
            <a:prstGeom prst="roundRect">
              <a:avLst>
                <a:gd name="adj" fmla="val 20004"/>
              </a:avLst>
            </a:prstGeom>
            <a:solidFill>
              <a:srgbClr val="E8E8E3"/>
            </a:solidFill>
            <a:ln w="7620">
              <a:solidFill>
                <a:srgbClr val="CECEC9"/>
              </a:solidFill>
              <a:prstDash val="solid"/>
            </a:ln>
          </p:spPr>
          <p:txBody>
            <a:bodyPr/>
            <a:lstStyle/>
            <a:p>
              <a:endParaRPr lang="en-US" sz="2000" dirty="0"/>
            </a:p>
          </p:txBody>
        </p:sp>
        <p:sp>
          <p:nvSpPr>
            <p:cNvPr id="11" name="Text 5">
              <a:extLst>
                <a:ext uri="{FF2B5EF4-FFF2-40B4-BE49-F238E27FC236}">
                  <a16:creationId xmlns:a16="http://schemas.microsoft.com/office/drawing/2014/main" id="{8DEB0BBE-46BC-41B9-9562-C4341AD44816}"/>
                </a:ext>
              </a:extLst>
            </p:cNvPr>
            <p:cNvSpPr/>
            <p:nvPr/>
          </p:nvSpPr>
          <p:spPr>
            <a:xfrm>
              <a:off x="3360422" y="1024941"/>
              <a:ext cx="450176" cy="507992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algn="ctr">
                <a:lnSpc>
                  <a:spcPts val="2464"/>
                </a:lnSpc>
              </a:pPr>
              <a:r>
                <a:rPr lang="en-US" sz="2800" dirty="0">
                  <a:solidFill>
                    <a:srgbClr val="272525"/>
                  </a:solidFill>
                  <a:ea typeface="Gelasio" pitchFamily="34" charset="-122"/>
                </a:rPr>
                <a:t>1</a:t>
              </a:r>
            </a:p>
          </p:txBody>
        </p:sp>
        <p:sp>
          <p:nvSpPr>
            <p:cNvPr id="12" name="Text 6">
              <a:extLst>
                <a:ext uri="{FF2B5EF4-FFF2-40B4-BE49-F238E27FC236}">
                  <a16:creationId xmlns:a16="http://schemas.microsoft.com/office/drawing/2014/main" id="{222C21E1-8D0C-41C3-AF55-D3F78B13037E}"/>
                </a:ext>
              </a:extLst>
            </p:cNvPr>
            <p:cNvSpPr/>
            <p:nvPr/>
          </p:nvSpPr>
          <p:spPr>
            <a:xfrm>
              <a:off x="4409039" y="951957"/>
              <a:ext cx="3337560" cy="41707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l">
                <a:lnSpc>
                  <a:spcPts val="3285"/>
                </a:lnSpc>
                <a:buNone/>
              </a:pPr>
              <a:r>
                <a:rPr lang="en-US" sz="3000" dirty="0">
                  <a:solidFill>
                    <a:srgbClr val="272525"/>
                  </a:solidFill>
                  <a:ea typeface="Gelasio" pitchFamily="34" charset="-122"/>
                  <a:cs typeface="Gelasio" pitchFamily="34" charset="-120"/>
                </a:rPr>
                <a:t>Giới thiệu dataset</a:t>
              </a:r>
              <a:endParaRPr lang="en-US" sz="3000" dirty="0"/>
            </a:p>
          </p:txBody>
        </p:sp>
        <p:sp>
          <p:nvSpPr>
            <p:cNvPr id="13" name="Shape 8">
              <a:extLst>
                <a:ext uri="{FF2B5EF4-FFF2-40B4-BE49-F238E27FC236}">
                  <a16:creationId xmlns:a16="http://schemas.microsoft.com/office/drawing/2014/main" id="{E85661DA-BED5-4815-9E93-DAE912D58E17}"/>
                </a:ext>
              </a:extLst>
            </p:cNvPr>
            <p:cNvSpPr/>
            <p:nvPr/>
          </p:nvSpPr>
          <p:spPr>
            <a:xfrm>
              <a:off x="3736757" y="2285660"/>
              <a:ext cx="584002" cy="33338"/>
            </a:xfrm>
            <a:prstGeom prst="roundRect">
              <a:avLst>
                <a:gd name="adj" fmla="val 225258"/>
              </a:avLst>
            </a:prstGeom>
            <a:solidFill>
              <a:srgbClr val="CECEC9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 11">
              <a:extLst>
                <a:ext uri="{FF2B5EF4-FFF2-40B4-BE49-F238E27FC236}">
                  <a16:creationId xmlns:a16="http://schemas.microsoft.com/office/drawing/2014/main" id="{9BDCB22B-3C1A-4BA1-BAEF-2B2B5295A417}"/>
                </a:ext>
              </a:extLst>
            </p:cNvPr>
            <p:cNvSpPr/>
            <p:nvPr/>
          </p:nvSpPr>
          <p:spPr>
            <a:xfrm>
              <a:off x="4466789" y="2063270"/>
              <a:ext cx="3337560" cy="41707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3285"/>
                </a:lnSpc>
              </a:pPr>
              <a:r>
                <a:rPr lang="en-US" sz="3000" dirty="0">
                  <a:solidFill>
                    <a:srgbClr val="272525"/>
                  </a:solidFill>
                  <a:ea typeface="Gelasio" pitchFamily="34" charset="-122"/>
                </a:rPr>
                <a:t>Tiền xử lý dữ liệu </a:t>
              </a:r>
            </a:p>
          </p:txBody>
        </p:sp>
        <p:sp>
          <p:nvSpPr>
            <p:cNvPr id="17" name="Shape 13">
              <a:extLst>
                <a:ext uri="{FF2B5EF4-FFF2-40B4-BE49-F238E27FC236}">
                  <a16:creationId xmlns:a16="http://schemas.microsoft.com/office/drawing/2014/main" id="{9A8488E9-41E4-470C-8864-01745C95679A}"/>
                </a:ext>
              </a:extLst>
            </p:cNvPr>
            <p:cNvSpPr/>
            <p:nvPr/>
          </p:nvSpPr>
          <p:spPr>
            <a:xfrm>
              <a:off x="3756007" y="3339218"/>
              <a:ext cx="584002" cy="33338"/>
            </a:xfrm>
            <a:prstGeom prst="roundRect">
              <a:avLst>
                <a:gd name="adj" fmla="val 225258"/>
              </a:avLst>
            </a:prstGeom>
            <a:solidFill>
              <a:srgbClr val="CECEC9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 16">
              <a:extLst>
                <a:ext uri="{FF2B5EF4-FFF2-40B4-BE49-F238E27FC236}">
                  <a16:creationId xmlns:a16="http://schemas.microsoft.com/office/drawing/2014/main" id="{3FF9731F-3F93-42F2-95B9-77B024BCAE51}"/>
                </a:ext>
              </a:extLst>
            </p:cNvPr>
            <p:cNvSpPr/>
            <p:nvPr/>
          </p:nvSpPr>
          <p:spPr>
            <a:xfrm>
              <a:off x="4466789" y="3039690"/>
              <a:ext cx="3337560" cy="41707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3285"/>
                </a:lnSpc>
              </a:pPr>
              <a:r>
                <a:rPr lang="en-US" sz="3000" dirty="0" err="1">
                  <a:solidFill>
                    <a:srgbClr val="272525"/>
                  </a:solidFill>
                  <a:ea typeface="Gelasio" pitchFamily="34" charset="-122"/>
                </a:rPr>
                <a:t>Thiết</a:t>
              </a:r>
              <a:r>
                <a:rPr lang="en-US" sz="3000" dirty="0">
                  <a:solidFill>
                    <a:srgbClr val="272525"/>
                  </a:solidFill>
                  <a:ea typeface="Gelasio" pitchFamily="34" charset="-122"/>
                </a:rPr>
                <a:t> </a:t>
              </a:r>
              <a:r>
                <a:rPr lang="en-US" sz="3000" dirty="0" err="1">
                  <a:solidFill>
                    <a:srgbClr val="272525"/>
                  </a:solidFill>
                  <a:ea typeface="Gelasio" pitchFamily="34" charset="-122"/>
                </a:rPr>
                <a:t>kế</a:t>
              </a:r>
              <a:r>
                <a:rPr lang="en-US" sz="3000" dirty="0">
                  <a:solidFill>
                    <a:srgbClr val="272525"/>
                  </a:solidFill>
                  <a:ea typeface="Gelasio" pitchFamily="34" charset="-122"/>
                </a:rPr>
                <a:t> </a:t>
              </a:r>
              <a:r>
                <a:rPr lang="en-US" sz="3000" dirty="0" err="1">
                  <a:solidFill>
                    <a:srgbClr val="272525"/>
                  </a:solidFill>
                  <a:ea typeface="Gelasio" pitchFamily="34" charset="-122"/>
                </a:rPr>
                <a:t>và</a:t>
              </a:r>
              <a:r>
                <a:rPr lang="en-US" sz="3000" dirty="0">
                  <a:solidFill>
                    <a:srgbClr val="272525"/>
                  </a:solidFill>
                  <a:ea typeface="Gelasio" pitchFamily="34" charset="-122"/>
                </a:rPr>
                <a:t> </a:t>
              </a:r>
              <a:r>
                <a:rPr lang="en-US" sz="3000" dirty="0" err="1">
                  <a:solidFill>
                    <a:srgbClr val="272525"/>
                  </a:solidFill>
                  <a:ea typeface="Gelasio" pitchFamily="34" charset="-122"/>
                </a:rPr>
                <a:t>huấn</a:t>
              </a:r>
              <a:r>
                <a:rPr lang="en-US" sz="3000" dirty="0">
                  <a:solidFill>
                    <a:srgbClr val="272525"/>
                  </a:solidFill>
                  <a:ea typeface="Gelasio" pitchFamily="34" charset="-122"/>
                </a:rPr>
                <a:t> luyện mô hình</a:t>
              </a:r>
            </a:p>
          </p:txBody>
        </p:sp>
        <p:sp>
          <p:nvSpPr>
            <p:cNvPr id="21" name="Shape 18">
              <a:extLst>
                <a:ext uri="{FF2B5EF4-FFF2-40B4-BE49-F238E27FC236}">
                  <a16:creationId xmlns:a16="http://schemas.microsoft.com/office/drawing/2014/main" id="{195D9B2F-2507-45C1-B1A2-4824C3EE3915}"/>
                </a:ext>
              </a:extLst>
            </p:cNvPr>
            <p:cNvSpPr/>
            <p:nvPr/>
          </p:nvSpPr>
          <p:spPr>
            <a:xfrm>
              <a:off x="3736757" y="4248399"/>
              <a:ext cx="584002" cy="33338"/>
            </a:xfrm>
            <a:prstGeom prst="roundRect">
              <a:avLst>
                <a:gd name="adj" fmla="val 225258"/>
              </a:avLst>
            </a:prstGeom>
            <a:solidFill>
              <a:srgbClr val="CECEC9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 21">
              <a:extLst>
                <a:ext uri="{FF2B5EF4-FFF2-40B4-BE49-F238E27FC236}">
                  <a16:creationId xmlns:a16="http://schemas.microsoft.com/office/drawing/2014/main" id="{EB118C7F-5850-4F49-A5D0-A3F08D3A2982}"/>
                </a:ext>
              </a:extLst>
            </p:cNvPr>
            <p:cNvSpPr/>
            <p:nvPr/>
          </p:nvSpPr>
          <p:spPr>
            <a:xfrm>
              <a:off x="4466789" y="4035634"/>
              <a:ext cx="3337560" cy="41707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3285"/>
                </a:lnSpc>
              </a:pPr>
              <a:r>
                <a:rPr lang="en-US" sz="3000" dirty="0">
                  <a:solidFill>
                    <a:srgbClr val="272525"/>
                  </a:solidFill>
                  <a:ea typeface="Gelasio" pitchFamily="34" charset="-122"/>
                </a:rPr>
                <a:t>Đánh giá mô hình</a:t>
              </a:r>
            </a:p>
          </p:txBody>
        </p:sp>
        <p:sp>
          <p:nvSpPr>
            <p:cNvPr id="25" name="Shape 23">
              <a:extLst>
                <a:ext uri="{FF2B5EF4-FFF2-40B4-BE49-F238E27FC236}">
                  <a16:creationId xmlns:a16="http://schemas.microsoft.com/office/drawing/2014/main" id="{0D2FE095-2869-4046-91C0-FEB1C14833AB}"/>
                </a:ext>
              </a:extLst>
            </p:cNvPr>
            <p:cNvSpPr/>
            <p:nvPr/>
          </p:nvSpPr>
          <p:spPr>
            <a:xfrm>
              <a:off x="3736757" y="5128703"/>
              <a:ext cx="584002" cy="33338"/>
            </a:xfrm>
            <a:prstGeom prst="roundRect">
              <a:avLst>
                <a:gd name="adj" fmla="val 225258"/>
              </a:avLst>
            </a:prstGeom>
            <a:solidFill>
              <a:srgbClr val="CECEC9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 26">
              <a:extLst>
                <a:ext uri="{FF2B5EF4-FFF2-40B4-BE49-F238E27FC236}">
                  <a16:creationId xmlns:a16="http://schemas.microsoft.com/office/drawing/2014/main" id="{D362CD4A-1A10-46AE-8232-8DAB5FF77A32}"/>
                </a:ext>
              </a:extLst>
            </p:cNvPr>
            <p:cNvSpPr/>
            <p:nvPr/>
          </p:nvSpPr>
          <p:spPr>
            <a:xfrm>
              <a:off x="4466789" y="4906313"/>
              <a:ext cx="4207193" cy="41707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3285"/>
                </a:lnSpc>
              </a:pPr>
              <a:r>
                <a:rPr lang="en-US" sz="3000" dirty="0">
                  <a:solidFill>
                    <a:srgbClr val="272525"/>
                  </a:solidFill>
                  <a:ea typeface="Gelasio" pitchFamily="34" charset="-122"/>
                </a:rPr>
                <a:t>Kết luận và hướng phát triển</a:t>
              </a:r>
            </a:p>
          </p:txBody>
        </p:sp>
        <p:sp>
          <p:nvSpPr>
            <p:cNvPr id="29" name="Shape 4">
              <a:extLst>
                <a:ext uri="{FF2B5EF4-FFF2-40B4-BE49-F238E27FC236}">
                  <a16:creationId xmlns:a16="http://schemas.microsoft.com/office/drawing/2014/main" id="{49C291C8-0829-4BFA-B64E-8F0855C566E7}"/>
                </a:ext>
              </a:extLst>
            </p:cNvPr>
            <p:cNvSpPr/>
            <p:nvPr/>
          </p:nvSpPr>
          <p:spPr>
            <a:xfrm>
              <a:off x="3306747" y="2023700"/>
              <a:ext cx="584002" cy="507992"/>
            </a:xfrm>
            <a:prstGeom prst="roundRect">
              <a:avLst>
                <a:gd name="adj" fmla="val 20004"/>
              </a:avLst>
            </a:prstGeom>
            <a:solidFill>
              <a:srgbClr val="E8E8E3"/>
            </a:solidFill>
            <a:ln w="7620">
              <a:solidFill>
                <a:srgbClr val="CECEC9"/>
              </a:solidFill>
              <a:prstDash val="solid"/>
            </a:ln>
          </p:spPr>
          <p:txBody>
            <a:bodyPr/>
            <a:lstStyle/>
            <a:p>
              <a:endParaRPr lang="en-US" sz="2000" dirty="0"/>
            </a:p>
          </p:txBody>
        </p:sp>
        <p:sp>
          <p:nvSpPr>
            <p:cNvPr id="30" name="Text 5">
              <a:extLst>
                <a:ext uri="{FF2B5EF4-FFF2-40B4-BE49-F238E27FC236}">
                  <a16:creationId xmlns:a16="http://schemas.microsoft.com/office/drawing/2014/main" id="{F91FA050-1353-4A66-99D5-7B60164EDE1D}"/>
                </a:ext>
              </a:extLst>
            </p:cNvPr>
            <p:cNvSpPr/>
            <p:nvPr/>
          </p:nvSpPr>
          <p:spPr>
            <a:xfrm>
              <a:off x="3378069" y="2091742"/>
              <a:ext cx="450176" cy="507992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algn="ctr">
                <a:lnSpc>
                  <a:spcPts val="2464"/>
                </a:lnSpc>
              </a:pPr>
              <a:r>
                <a:rPr lang="en-US" sz="2800" dirty="0">
                  <a:solidFill>
                    <a:srgbClr val="272525"/>
                  </a:solidFill>
                  <a:ea typeface="Gelasio" pitchFamily="34" charset="-122"/>
                </a:rPr>
                <a:t>2</a:t>
              </a:r>
            </a:p>
          </p:txBody>
        </p:sp>
        <p:sp>
          <p:nvSpPr>
            <p:cNvPr id="31" name="Shape 4">
              <a:extLst>
                <a:ext uri="{FF2B5EF4-FFF2-40B4-BE49-F238E27FC236}">
                  <a16:creationId xmlns:a16="http://schemas.microsoft.com/office/drawing/2014/main" id="{52E078EC-A1B1-455A-97D7-000072FB1EC8}"/>
                </a:ext>
              </a:extLst>
            </p:cNvPr>
            <p:cNvSpPr/>
            <p:nvPr/>
          </p:nvSpPr>
          <p:spPr>
            <a:xfrm>
              <a:off x="3325997" y="3043978"/>
              <a:ext cx="584002" cy="507992"/>
            </a:xfrm>
            <a:prstGeom prst="roundRect">
              <a:avLst>
                <a:gd name="adj" fmla="val 20004"/>
              </a:avLst>
            </a:prstGeom>
            <a:solidFill>
              <a:srgbClr val="E8E8E3"/>
            </a:solidFill>
            <a:ln w="7620">
              <a:solidFill>
                <a:srgbClr val="CECEC9"/>
              </a:solidFill>
              <a:prstDash val="solid"/>
            </a:ln>
          </p:spPr>
          <p:txBody>
            <a:bodyPr/>
            <a:lstStyle/>
            <a:p>
              <a:endParaRPr lang="en-US" sz="2000" dirty="0"/>
            </a:p>
          </p:txBody>
        </p:sp>
        <p:sp>
          <p:nvSpPr>
            <p:cNvPr id="32" name="Text 5">
              <a:extLst>
                <a:ext uri="{FF2B5EF4-FFF2-40B4-BE49-F238E27FC236}">
                  <a16:creationId xmlns:a16="http://schemas.microsoft.com/office/drawing/2014/main" id="{DD137C5C-318B-4227-B18F-E42C3F634847}"/>
                </a:ext>
              </a:extLst>
            </p:cNvPr>
            <p:cNvSpPr/>
            <p:nvPr/>
          </p:nvSpPr>
          <p:spPr>
            <a:xfrm>
              <a:off x="3397319" y="3112020"/>
              <a:ext cx="450176" cy="507992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algn="ctr">
                <a:lnSpc>
                  <a:spcPts val="2464"/>
                </a:lnSpc>
              </a:pPr>
              <a:r>
                <a:rPr lang="en-US" sz="2800" dirty="0">
                  <a:solidFill>
                    <a:srgbClr val="272525"/>
                  </a:solidFill>
                  <a:ea typeface="Gelasio" pitchFamily="34" charset="-122"/>
                </a:rPr>
                <a:t>3</a:t>
              </a:r>
            </a:p>
          </p:txBody>
        </p:sp>
        <p:sp>
          <p:nvSpPr>
            <p:cNvPr id="33" name="Shape 4">
              <a:extLst>
                <a:ext uri="{FF2B5EF4-FFF2-40B4-BE49-F238E27FC236}">
                  <a16:creationId xmlns:a16="http://schemas.microsoft.com/office/drawing/2014/main" id="{BC0B7786-E38D-4A5C-8EEA-9AC16134CEEB}"/>
                </a:ext>
              </a:extLst>
            </p:cNvPr>
            <p:cNvSpPr/>
            <p:nvPr/>
          </p:nvSpPr>
          <p:spPr>
            <a:xfrm>
              <a:off x="3297122" y="3996886"/>
              <a:ext cx="584002" cy="507992"/>
            </a:xfrm>
            <a:prstGeom prst="roundRect">
              <a:avLst>
                <a:gd name="adj" fmla="val 20004"/>
              </a:avLst>
            </a:prstGeom>
            <a:solidFill>
              <a:srgbClr val="E8E8E3"/>
            </a:solidFill>
            <a:ln w="7620">
              <a:solidFill>
                <a:srgbClr val="CECEC9"/>
              </a:solidFill>
              <a:prstDash val="solid"/>
            </a:ln>
          </p:spPr>
          <p:txBody>
            <a:bodyPr/>
            <a:lstStyle/>
            <a:p>
              <a:endParaRPr lang="en-US" sz="2000" dirty="0"/>
            </a:p>
          </p:txBody>
        </p:sp>
        <p:sp>
          <p:nvSpPr>
            <p:cNvPr id="34" name="Text 5">
              <a:extLst>
                <a:ext uri="{FF2B5EF4-FFF2-40B4-BE49-F238E27FC236}">
                  <a16:creationId xmlns:a16="http://schemas.microsoft.com/office/drawing/2014/main" id="{46C21DA2-E9D2-4EE0-B95F-321738D05B0F}"/>
                </a:ext>
              </a:extLst>
            </p:cNvPr>
            <p:cNvSpPr/>
            <p:nvPr/>
          </p:nvSpPr>
          <p:spPr>
            <a:xfrm>
              <a:off x="3368444" y="4064928"/>
              <a:ext cx="450176" cy="507992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algn="ctr">
                <a:lnSpc>
                  <a:spcPts val="2464"/>
                </a:lnSpc>
              </a:pPr>
              <a:r>
                <a:rPr lang="en-US" sz="2800" dirty="0">
                  <a:solidFill>
                    <a:srgbClr val="272525"/>
                  </a:solidFill>
                  <a:ea typeface="Gelasio" pitchFamily="34" charset="-122"/>
                </a:rPr>
                <a:t>4</a:t>
              </a:r>
            </a:p>
          </p:txBody>
        </p:sp>
        <p:sp>
          <p:nvSpPr>
            <p:cNvPr id="35" name="Shape 4">
              <a:extLst>
                <a:ext uri="{FF2B5EF4-FFF2-40B4-BE49-F238E27FC236}">
                  <a16:creationId xmlns:a16="http://schemas.microsoft.com/office/drawing/2014/main" id="{3E674689-5F54-4996-AB19-6E61A5A40ADB}"/>
                </a:ext>
              </a:extLst>
            </p:cNvPr>
            <p:cNvSpPr/>
            <p:nvPr/>
          </p:nvSpPr>
          <p:spPr>
            <a:xfrm>
              <a:off x="3305144" y="4919306"/>
              <a:ext cx="584002" cy="507992"/>
            </a:xfrm>
            <a:prstGeom prst="roundRect">
              <a:avLst>
                <a:gd name="adj" fmla="val 20004"/>
              </a:avLst>
            </a:prstGeom>
            <a:solidFill>
              <a:srgbClr val="E8E8E3"/>
            </a:solidFill>
            <a:ln w="7620">
              <a:solidFill>
                <a:srgbClr val="CECEC9"/>
              </a:solidFill>
              <a:prstDash val="solid"/>
            </a:ln>
          </p:spPr>
          <p:txBody>
            <a:bodyPr/>
            <a:lstStyle/>
            <a:p>
              <a:pPr algn="ctr">
                <a:lnSpc>
                  <a:spcPts val="2464"/>
                </a:lnSpc>
              </a:pPr>
              <a:r>
                <a:rPr lang="en-US" sz="2800" dirty="0">
                  <a:solidFill>
                    <a:srgbClr val="272525"/>
                  </a:solidFill>
                  <a:ea typeface="Gelasio" pitchFamily="34" charset="-122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2690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0">
            <a:extLst>
              <a:ext uri="{FF2B5EF4-FFF2-40B4-BE49-F238E27FC236}">
                <a16:creationId xmlns:a16="http://schemas.microsoft.com/office/drawing/2014/main" id="{DD5797B3-11AD-4012-BA66-77B35A772D4C}"/>
              </a:ext>
            </a:extLst>
          </p:cNvPr>
          <p:cNvSpPr/>
          <p:nvPr/>
        </p:nvSpPr>
        <p:spPr>
          <a:xfrm>
            <a:off x="0" y="101600"/>
            <a:ext cx="12103100" cy="67564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3" name="Shape 0">
            <a:extLst>
              <a:ext uri="{FF2B5EF4-FFF2-40B4-BE49-F238E27FC236}">
                <a16:creationId xmlns:a16="http://schemas.microsoft.com/office/drawing/2014/main" id="{71CEC5FB-E37D-4B87-851E-C73E2A31C889}"/>
              </a:ext>
            </a:extLst>
          </p:cNvPr>
          <p:cNvSpPr/>
          <p:nvPr/>
        </p:nvSpPr>
        <p:spPr>
          <a:xfrm>
            <a:off x="-1" y="-1"/>
            <a:ext cx="12192001" cy="7045693"/>
          </a:xfrm>
          <a:prstGeom prst="rect">
            <a:avLst/>
          </a:prstGeom>
          <a:solidFill>
            <a:srgbClr val="FFFCF3">
              <a:alpha val="44706"/>
            </a:srgbClr>
          </a:solidFill>
          <a:ln/>
        </p:spPr>
        <p:txBody>
          <a:bodyPr/>
          <a:lstStyle/>
          <a:p>
            <a:pPr marL="0" rtl="0" eaLnBrk="1" fontAlgn="t" latinLnBrk="0" hangingPunct="1">
              <a:lnSpc>
                <a:spcPct val="107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b="1" i="0" u="none" strike="noStrike" kern="10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Số lượng ảnh thu thập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rtl="0" eaLnBrk="1" fontAlgn="t" latinLnBrk="0" hangingPunct="1">
              <a:lnSpc>
                <a:spcPct val="107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b="1" i="0" u="none" strike="noStrike" kern="10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1337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rtl="0" eaLnBrk="1" fontAlgn="t" latinLnBrk="0" hangingPunct="1">
              <a:lnSpc>
                <a:spcPct val="107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b="1" i="0" u="none" strike="noStrike" kern="10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1293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rtl="0" eaLnBrk="1" fontAlgn="t" latinLnBrk="0" hangingPunct="1">
              <a:lnSpc>
                <a:spcPct val="107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b="1" i="0" u="none" strike="noStrike" kern="10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1267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rtl="0" eaLnBrk="1" fontAlgn="t" latinLnBrk="0" hangingPunct="1">
              <a:lnSpc>
                <a:spcPct val="107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b="1" i="0" u="none" strike="noStrike" kern="10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1172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rtl="0" eaLnBrk="1" fontAlgn="t" latinLnBrk="0" hangingPunct="1">
              <a:lnSpc>
                <a:spcPct val="107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b="1" i="0" u="none" strike="noStrike" kern="10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1434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81168868-7D44-4E3D-A068-92964FEF94AE}"/>
              </a:ext>
            </a:extLst>
          </p:cNvPr>
          <p:cNvSpPr/>
          <p:nvPr/>
        </p:nvSpPr>
        <p:spPr>
          <a:xfrm>
            <a:off x="3318510" y="9232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3200" b="1" dirty="0"/>
              <a:t>I. </a:t>
            </a:r>
            <a:r>
              <a:rPr lang="en-US" sz="3200" b="1" dirty="0" err="1"/>
              <a:t>GIỚI</a:t>
            </a:r>
            <a:r>
              <a:rPr lang="en-US" sz="3200" b="1" dirty="0"/>
              <a:t> </a:t>
            </a:r>
            <a:r>
              <a:rPr lang="en-US" sz="3200" b="1" dirty="0" err="1"/>
              <a:t>THIỆU</a:t>
            </a:r>
            <a:r>
              <a:rPr lang="en-US" sz="3200" b="1" dirty="0"/>
              <a:t>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A48F8-B8B4-4421-8E61-BEFE435B6272}"/>
              </a:ext>
            </a:extLst>
          </p:cNvPr>
          <p:cNvSpPr txBox="1"/>
          <p:nvPr/>
        </p:nvSpPr>
        <p:spPr>
          <a:xfrm>
            <a:off x="1811956" y="1102095"/>
            <a:ext cx="8284946" cy="993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600"/>
              </a:spcBef>
            </a:pPr>
            <a:r>
              <a:rPr lang="en-US" sz="2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thu</a:t>
            </a:r>
            <a:r>
              <a:rPr lang="en-US" sz="2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thập</a:t>
            </a:r>
            <a:r>
              <a:rPr lang="en-US" sz="2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en-US" sz="2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2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huấn</a:t>
            </a:r>
            <a:r>
              <a:rPr lang="en-US" sz="2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luyện</a:t>
            </a:r>
            <a:r>
              <a:rPr lang="en-US" sz="2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lang="en-US" sz="2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thử</a:t>
            </a:r>
            <a:r>
              <a:rPr lang="en-US" sz="2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sz="2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2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bao </a:t>
            </a:r>
            <a:r>
              <a:rPr lang="en-US" sz="2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en-US" sz="28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28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17EED8F-4071-4239-8A1C-8DAB4172A2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544372"/>
              </p:ext>
            </p:extLst>
          </p:nvPr>
        </p:nvGraphicFramePr>
        <p:xfrm>
          <a:off x="1877269" y="2341476"/>
          <a:ext cx="8284945" cy="4379181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4339952">
                  <a:extLst>
                    <a:ext uri="{9D8B030D-6E8A-4147-A177-3AD203B41FA5}">
                      <a16:colId xmlns:a16="http://schemas.microsoft.com/office/drawing/2014/main" val="2128644880"/>
                    </a:ext>
                  </a:extLst>
                </a:gridCol>
                <a:gridCol w="3944993">
                  <a:extLst>
                    <a:ext uri="{9D8B030D-6E8A-4147-A177-3AD203B41FA5}">
                      <a16:colId xmlns:a16="http://schemas.microsoft.com/office/drawing/2014/main" val="586292974"/>
                    </a:ext>
                  </a:extLst>
                </a:gridCol>
              </a:tblGrid>
              <a:tr h="85978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600"/>
                        </a:spcBef>
                      </a:pPr>
                      <a:r>
                        <a:rPr lang="en-US" sz="2400" kern="100" dirty="0" err="1">
                          <a:effectLst/>
                        </a:rPr>
                        <a:t>Tên</a:t>
                      </a:r>
                      <a:r>
                        <a:rPr lang="en-US" sz="2400" kern="100" dirty="0">
                          <a:effectLst/>
                        </a:rPr>
                        <a:t> </a:t>
                      </a:r>
                      <a:r>
                        <a:rPr lang="en-US" sz="2400" kern="100" dirty="0" err="1">
                          <a:effectLst/>
                        </a:rPr>
                        <a:t>loại</a:t>
                      </a:r>
                      <a:r>
                        <a:rPr lang="en-US" sz="2400" kern="100" dirty="0">
                          <a:effectLst/>
                        </a:rPr>
                        <a:t> </a:t>
                      </a:r>
                      <a:r>
                        <a:rPr lang="en-US" sz="2400" kern="100" dirty="0" err="1">
                          <a:effectLst/>
                        </a:rPr>
                        <a:t>cây</a:t>
                      </a:r>
                      <a:endParaRPr lang="en-US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600"/>
                        </a:spcBef>
                      </a:pPr>
                      <a:r>
                        <a:rPr lang="en-US" sz="2400" kern="100" dirty="0" err="1">
                          <a:effectLst/>
                        </a:rPr>
                        <a:t>Số</a:t>
                      </a:r>
                      <a:r>
                        <a:rPr lang="en-US" sz="2400" kern="100" dirty="0">
                          <a:effectLst/>
                        </a:rPr>
                        <a:t> </a:t>
                      </a:r>
                      <a:r>
                        <a:rPr lang="en-US" sz="2400" kern="100" dirty="0" err="1">
                          <a:effectLst/>
                        </a:rPr>
                        <a:t>lượng</a:t>
                      </a:r>
                      <a:r>
                        <a:rPr lang="en-US" sz="2400" kern="100" dirty="0">
                          <a:effectLst/>
                        </a:rPr>
                        <a:t> </a:t>
                      </a:r>
                      <a:r>
                        <a:rPr lang="en-US" sz="2400" kern="100" dirty="0" err="1">
                          <a:effectLst/>
                        </a:rPr>
                        <a:t>ảnh</a:t>
                      </a:r>
                      <a:r>
                        <a:rPr lang="en-US" sz="2400" kern="100" dirty="0">
                          <a:effectLst/>
                        </a:rPr>
                        <a:t> </a:t>
                      </a:r>
                    </a:p>
                    <a:p>
                      <a:pPr algn="l">
                        <a:lnSpc>
                          <a:spcPct val="107000"/>
                        </a:lnSpc>
                        <a:spcBef>
                          <a:spcPts val="600"/>
                        </a:spcBef>
                      </a:pPr>
                      <a:r>
                        <a:rPr lang="en-US" sz="2400" kern="100" dirty="0" err="1">
                          <a:effectLst/>
                        </a:rPr>
                        <a:t>thu</a:t>
                      </a:r>
                      <a:r>
                        <a:rPr lang="en-US" sz="2400" kern="100" dirty="0">
                          <a:effectLst/>
                        </a:rPr>
                        <a:t> </a:t>
                      </a:r>
                      <a:r>
                        <a:rPr lang="en-US" sz="2400" kern="100" dirty="0" err="1">
                          <a:effectLst/>
                        </a:rPr>
                        <a:t>thập</a:t>
                      </a:r>
                      <a:endParaRPr lang="en-US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01420071"/>
                  </a:ext>
                </a:extLst>
              </a:tr>
              <a:tr h="44024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600"/>
                        </a:spcBef>
                      </a:pPr>
                      <a:r>
                        <a:rPr lang="en-US" sz="2400" kern="100" dirty="0" err="1">
                          <a:effectLst/>
                        </a:rPr>
                        <a:t>Cây</a:t>
                      </a:r>
                      <a:r>
                        <a:rPr lang="en-US" sz="2400" kern="100" dirty="0">
                          <a:effectLst/>
                        </a:rPr>
                        <a:t> </a:t>
                      </a:r>
                      <a:r>
                        <a:rPr lang="en-US" sz="2400" kern="100" dirty="0" err="1">
                          <a:effectLst/>
                        </a:rPr>
                        <a:t>nha</a:t>
                      </a:r>
                      <a:r>
                        <a:rPr lang="en-US" sz="2400" kern="100" dirty="0">
                          <a:effectLst/>
                        </a:rPr>
                        <a:t> </a:t>
                      </a:r>
                      <a:r>
                        <a:rPr lang="en-US" sz="2400" kern="100" dirty="0" err="1">
                          <a:effectLst/>
                        </a:rPr>
                        <a:t>đam</a:t>
                      </a:r>
                      <a:endParaRPr lang="en-US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600"/>
                        </a:spcBef>
                      </a:pPr>
                      <a:r>
                        <a:rPr lang="en-US" sz="2400" kern="100" dirty="0">
                          <a:effectLst/>
                        </a:rPr>
                        <a:t>1337</a:t>
                      </a:r>
                      <a:endParaRPr lang="en-US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8803329"/>
                  </a:ext>
                </a:extLst>
              </a:tr>
              <a:tr h="44024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600"/>
                        </a:spcBef>
                      </a:pPr>
                      <a:r>
                        <a:rPr lang="en-US" sz="2400" kern="100">
                          <a:effectLst/>
                        </a:rPr>
                        <a:t>Cây lan ý </a:t>
                      </a:r>
                      <a:endParaRPr lang="en-US" sz="2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600"/>
                        </a:spcBef>
                      </a:pPr>
                      <a:r>
                        <a:rPr lang="en-US" sz="2400" kern="100" dirty="0">
                          <a:effectLst/>
                        </a:rPr>
                        <a:t>1293</a:t>
                      </a:r>
                      <a:endParaRPr lang="en-US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04409765"/>
                  </a:ext>
                </a:extLst>
              </a:tr>
              <a:tr h="44024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600"/>
                        </a:spcBef>
                      </a:pPr>
                      <a:r>
                        <a:rPr lang="en-US" sz="2400" kern="100" dirty="0" err="1">
                          <a:effectLst/>
                        </a:rPr>
                        <a:t>Cây</a:t>
                      </a:r>
                      <a:r>
                        <a:rPr lang="en-US" sz="2400" kern="100" dirty="0">
                          <a:effectLst/>
                        </a:rPr>
                        <a:t> </a:t>
                      </a:r>
                      <a:r>
                        <a:rPr lang="en-US" sz="2400" kern="100" dirty="0" err="1">
                          <a:effectLst/>
                        </a:rPr>
                        <a:t>dương</a:t>
                      </a:r>
                      <a:r>
                        <a:rPr lang="en-US" sz="2400" kern="100" dirty="0">
                          <a:effectLst/>
                        </a:rPr>
                        <a:t> </a:t>
                      </a:r>
                      <a:r>
                        <a:rPr lang="en-US" sz="2400" kern="100" dirty="0" err="1">
                          <a:effectLst/>
                        </a:rPr>
                        <a:t>xỉ</a:t>
                      </a:r>
                      <a:endParaRPr lang="en-US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600"/>
                        </a:spcBef>
                      </a:pPr>
                      <a:r>
                        <a:rPr lang="en-US" sz="2400" kern="100">
                          <a:effectLst/>
                        </a:rPr>
                        <a:t>1266</a:t>
                      </a:r>
                      <a:endParaRPr lang="en-US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20816240"/>
                  </a:ext>
                </a:extLst>
              </a:tr>
              <a:tr h="44024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600"/>
                        </a:spcBef>
                      </a:pPr>
                      <a:r>
                        <a:rPr lang="en-US" sz="2400" kern="100" dirty="0" err="1">
                          <a:effectLst/>
                        </a:rPr>
                        <a:t>Cây</a:t>
                      </a:r>
                      <a:r>
                        <a:rPr lang="en-US" sz="2400" kern="100" dirty="0">
                          <a:effectLst/>
                        </a:rPr>
                        <a:t> </a:t>
                      </a:r>
                      <a:r>
                        <a:rPr lang="en-US" sz="2400" kern="100" dirty="0" err="1">
                          <a:effectLst/>
                        </a:rPr>
                        <a:t>lưỡi</a:t>
                      </a:r>
                      <a:r>
                        <a:rPr lang="en-US" sz="2400" kern="100" dirty="0">
                          <a:effectLst/>
                        </a:rPr>
                        <a:t> </a:t>
                      </a:r>
                      <a:r>
                        <a:rPr lang="en-US" sz="2400" kern="100" dirty="0" err="1">
                          <a:effectLst/>
                        </a:rPr>
                        <a:t>hổ</a:t>
                      </a:r>
                      <a:endParaRPr lang="en-US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600"/>
                        </a:spcBef>
                      </a:pPr>
                      <a:r>
                        <a:rPr lang="en-US" sz="2400" kern="100" dirty="0">
                          <a:effectLst/>
                        </a:rPr>
                        <a:t>1172</a:t>
                      </a:r>
                      <a:endParaRPr lang="en-US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67895140"/>
                  </a:ext>
                </a:extLst>
              </a:tr>
              <a:tr h="48933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600"/>
                        </a:spcBef>
                      </a:pPr>
                      <a:r>
                        <a:rPr lang="en-US" sz="2400" kern="100" dirty="0" err="1">
                          <a:effectLst/>
                        </a:rPr>
                        <a:t>Cây</a:t>
                      </a:r>
                      <a:r>
                        <a:rPr lang="en-US" sz="2400" kern="100" dirty="0">
                          <a:effectLst/>
                        </a:rPr>
                        <a:t> </a:t>
                      </a:r>
                      <a:r>
                        <a:rPr lang="en-US" sz="2400" kern="100" dirty="0" err="1">
                          <a:effectLst/>
                        </a:rPr>
                        <a:t>vạn</a:t>
                      </a:r>
                      <a:r>
                        <a:rPr lang="en-US" sz="2400" kern="100" dirty="0">
                          <a:effectLst/>
                        </a:rPr>
                        <a:t> </a:t>
                      </a:r>
                      <a:r>
                        <a:rPr lang="en-US" sz="2400" kern="100" dirty="0" err="1">
                          <a:effectLst/>
                        </a:rPr>
                        <a:t>liên</a:t>
                      </a:r>
                      <a:r>
                        <a:rPr lang="en-US" sz="2400" kern="100" dirty="0">
                          <a:effectLst/>
                        </a:rPr>
                        <a:t> </a:t>
                      </a:r>
                      <a:r>
                        <a:rPr lang="en-US" sz="2400" kern="100" dirty="0" err="1">
                          <a:effectLst/>
                        </a:rPr>
                        <a:t>thanh</a:t>
                      </a:r>
                      <a:endParaRPr lang="en-US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600"/>
                        </a:spcBef>
                      </a:pPr>
                      <a:r>
                        <a:rPr lang="en-US" sz="2400" kern="100">
                          <a:effectLst/>
                        </a:rPr>
                        <a:t>1231</a:t>
                      </a:r>
                      <a:endParaRPr lang="en-US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47220856"/>
                  </a:ext>
                </a:extLst>
              </a:tr>
              <a:tr h="40930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600"/>
                        </a:spcBef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Cây thủy tùng</a:t>
                      </a:r>
                      <a:endParaRPr lang="en-US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600"/>
                        </a:spcBef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1321</a:t>
                      </a:r>
                      <a:endParaRPr lang="en-US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77353101"/>
                  </a:ext>
                </a:extLst>
              </a:tr>
              <a:tr h="85978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600"/>
                        </a:spcBef>
                      </a:pPr>
                      <a:r>
                        <a:rPr lang="en-US" sz="2400" kern="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Tổng</a:t>
                      </a:r>
                      <a:endParaRPr lang="en-US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600"/>
                        </a:spcBef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7820</a:t>
                      </a:r>
                      <a:endParaRPr lang="en-US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01132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6756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0">
            <a:extLst>
              <a:ext uri="{FF2B5EF4-FFF2-40B4-BE49-F238E27FC236}">
                <a16:creationId xmlns:a16="http://schemas.microsoft.com/office/drawing/2014/main" id="{DD5797B3-11AD-4012-BA66-77B35A772D4C}"/>
              </a:ext>
            </a:extLst>
          </p:cNvPr>
          <p:cNvSpPr/>
          <p:nvPr/>
        </p:nvSpPr>
        <p:spPr>
          <a:xfrm>
            <a:off x="0" y="101600"/>
            <a:ext cx="12103100" cy="67564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3" name="Shape 0">
            <a:extLst>
              <a:ext uri="{FF2B5EF4-FFF2-40B4-BE49-F238E27FC236}">
                <a16:creationId xmlns:a16="http://schemas.microsoft.com/office/drawing/2014/main" id="{BB65E5E0-9BAC-458F-B4F2-72A560CD6D3D}"/>
              </a:ext>
            </a:extLst>
          </p:cNvPr>
          <p:cNvSpPr/>
          <p:nvPr/>
        </p:nvSpPr>
        <p:spPr>
          <a:xfrm>
            <a:off x="-1" y="-9626"/>
            <a:ext cx="12192001" cy="6858000"/>
          </a:xfrm>
          <a:prstGeom prst="rect">
            <a:avLst/>
          </a:prstGeom>
          <a:solidFill>
            <a:srgbClr val="FFFCF3">
              <a:alpha val="44706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6A7C19F1-79FC-4B96-B9AE-73228DD95A93}"/>
              </a:ext>
            </a:extLst>
          </p:cNvPr>
          <p:cNvSpPr/>
          <p:nvPr/>
        </p:nvSpPr>
        <p:spPr>
          <a:xfrm>
            <a:off x="3318510" y="92326"/>
            <a:ext cx="5554980" cy="728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3200" b="1" dirty="0"/>
              <a:t>I. </a:t>
            </a:r>
            <a:r>
              <a:rPr lang="en-US" sz="3200" b="1" dirty="0" err="1"/>
              <a:t>GIỚI</a:t>
            </a:r>
            <a:r>
              <a:rPr lang="en-US" sz="3200" b="1" dirty="0"/>
              <a:t> </a:t>
            </a:r>
            <a:r>
              <a:rPr lang="en-US" sz="3200" b="1" dirty="0" err="1"/>
              <a:t>THIỆU</a:t>
            </a:r>
            <a:r>
              <a:rPr lang="en-US" sz="3200" b="1" dirty="0"/>
              <a:t>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67B0D5-2120-4950-87FA-2B2C31AC6F9D}"/>
              </a:ext>
            </a:extLst>
          </p:cNvPr>
          <p:cNvSpPr txBox="1"/>
          <p:nvPr/>
        </p:nvSpPr>
        <p:spPr>
          <a:xfrm>
            <a:off x="1596591" y="1223118"/>
            <a:ext cx="9401476" cy="3103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600"/>
              </a:spcBef>
            </a:pPr>
            <a:r>
              <a:rPr lang="en-US" sz="2600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6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6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kern="100" err="1"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2600" kern="100">
                <a:ea typeface="Calibri" panose="020F0502020204030204" pitchFamily="34" charset="0"/>
                <a:cs typeface="Times New Roman" panose="02020603050405020304" pitchFamily="18" charset="0"/>
              </a:rPr>
              <a:t> (7820 </a:t>
            </a:r>
            <a:r>
              <a:rPr lang="en-US" sz="2600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26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) bao </a:t>
            </a:r>
            <a:r>
              <a:rPr lang="en-US" sz="2600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en-US" sz="26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457200" indent="-457200">
              <a:lnSpc>
                <a:spcPct val="107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600" kern="100">
                <a:ea typeface="Calibri" panose="020F0502020204030204" pitchFamily="34" charset="0"/>
                <a:cs typeface="Times New Roman" panose="02020603050405020304" pitchFamily="18" charset="0"/>
              </a:rPr>
              <a:t>2570 </a:t>
            </a:r>
            <a:r>
              <a:rPr lang="en-US" sz="2600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26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chụp</a:t>
            </a:r>
            <a:r>
              <a:rPr lang="en-US" sz="26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trực</a:t>
            </a:r>
            <a:r>
              <a:rPr lang="en-US" sz="26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endParaRPr lang="en-US" sz="2600" kern="1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600" kern="100">
                <a:ea typeface="Calibri" panose="020F0502020204030204" pitchFamily="34" charset="0"/>
                <a:cs typeface="Times New Roman" panose="02020603050405020304" pitchFamily="18" charset="0"/>
              </a:rPr>
              <a:t>5250 </a:t>
            </a:r>
            <a:r>
              <a:rPr lang="en-US" sz="2600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26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thu</a:t>
            </a:r>
            <a:r>
              <a:rPr lang="en-US" sz="26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thập</a:t>
            </a:r>
            <a:r>
              <a:rPr lang="en-US" sz="26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26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26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kho</a:t>
            </a:r>
            <a:r>
              <a:rPr lang="en-US" sz="26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26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26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cộng</a:t>
            </a:r>
            <a:r>
              <a:rPr lang="en-US" sz="26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 Google Image.</a:t>
            </a:r>
          </a:p>
          <a:p>
            <a:pPr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600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6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26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góc</a:t>
            </a:r>
            <a:r>
              <a:rPr lang="en-US" sz="26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26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chụp</a:t>
            </a:r>
            <a:r>
              <a:rPr lang="en-US" sz="26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đa</a:t>
            </a:r>
            <a:r>
              <a:rPr lang="en-US" sz="26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dạng</a:t>
            </a:r>
            <a:r>
              <a:rPr lang="en-US" sz="26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600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ít</a:t>
            </a:r>
            <a:r>
              <a:rPr lang="en-US" sz="26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vật</a:t>
            </a:r>
            <a:r>
              <a:rPr lang="en-US" sz="26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26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gây</a:t>
            </a:r>
            <a:r>
              <a:rPr lang="en-US" sz="26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nhiễu</a:t>
            </a:r>
            <a:endParaRPr lang="en-US" sz="2600" kern="1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600" kern="1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600" kern="1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B0E9369-AE0D-4FDD-9316-27F81402A21E}"/>
              </a:ext>
            </a:extLst>
          </p:cNvPr>
          <p:cNvGrpSpPr/>
          <p:nvPr/>
        </p:nvGrpSpPr>
        <p:grpSpPr>
          <a:xfrm>
            <a:off x="1187518" y="3608666"/>
            <a:ext cx="3262965" cy="2712406"/>
            <a:chOff x="1848954" y="3569520"/>
            <a:chExt cx="3262965" cy="27124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6441C6-4C63-4485-8467-9870AFBA13A0}"/>
                </a:ext>
              </a:extLst>
            </p:cNvPr>
            <p:cNvSpPr txBox="1"/>
            <p:nvPr/>
          </p:nvSpPr>
          <p:spPr>
            <a:xfrm>
              <a:off x="1848954" y="5906374"/>
              <a:ext cx="3262965" cy="3755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Bef>
                  <a:spcPts val="600"/>
                </a:spcBef>
              </a:pPr>
              <a:r>
                <a:rPr lang="en-US" sz="1800" kern="100" dirty="0" err="1">
                  <a:ea typeface="Calibri" panose="020F0502020204030204" pitchFamily="34" charset="0"/>
                  <a:cs typeface="Times New Roman" panose="02020603050405020304" pitchFamily="18" charset="0"/>
                </a:rPr>
                <a:t>Góc</a:t>
              </a:r>
              <a:r>
                <a:rPr lang="en-US" sz="1800" kern="100" dirty="0"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kern="100" dirty="0" err="1">
                  <a:ea typeface="Calibri" panose="020F0502020204030204" pitchFamily="34" charset="0"/>
                  <a:cs typeface="Times New Roman" panose="02020603050405020304" pitchFamily="18" charset="0"/>
                </a:rPr>
                <a:t>chụp</a:t>
              </a:r>
              <a:r>
                <a:rPr lang="en-US" sz="1800" kern="100" dirty="0"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kern="100" dirty="0" err="1">
                  <a:ea typeface="Calibri" panose="020F0502020204030204" pitchFamily="34" charset="0"/>
                  <a:cs typeface="Times New Roman" panose="02020603050405020304" pitchFamily="18" charset="0"/>
                </a:rPr>
                <a:t>trực</a:t>
              </a:r>
              <a:r>
                <a:rPr lang="en-US" sz="1800" kern="100" dirty="0"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kern="100" dirty="0" err="1">
                  <a:ea typeface="Calibri" panose="020F0502020204030204" pitchFamily="34" charset="0"/>
                  <a:cs typeface="Times New Roman" panose="02020603050405020304" pitchFamily="18" charset="0"/>
                </a:rPr>
                <a:t>diện</a:t>
              </a:r>
              <a:endParaRPr lang="en-US" sz="1800" kern="100" dirty="0"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25B1020-23C9-49AF-8DEE-82B67EEEB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8954" y="3569520"/>
              <a:ext cx="2028825" cy="2257425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233F60D4-A756-411C-B0D6-A3918C3D9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907" y="4048585"/>
            <a:ext cx="1895476" cy="163442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DBA202-9E05-496A-A350-29ED22385D7E}"/>
              </a:ext>
            </a:extLst>
          </p:cNvPr>
          <p:cNvSpPr txBox="1"/>
          <p:nvPr/>
        </p:nvSpPr>
        <p:spPr>
          <a:xfrm>
            <a:off x="4058752" y="5933002"/>
            <a:ext cx="2042962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600"/>
              </a:spcBef>
            </a:pPr>
            <a:r>
              <a:rPr lang="en-US" sz="1800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Góc</a:t>
            </a:r>
            <a:r>
              <a:rPr lang="en-US" sz="18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chụp</a:t>
            </a:r>
            <a:r>
              <a:rPr lang="en-US" sz="18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nghiêng</a:t>
            </a:r>
            <a:endParaRPr lang="en-US" sz="1800" kern="1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BB15DF2-AB9C-4ED8-A467-241BED47E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219" y="3783483"/>
            <a:ext cx="2325629" cy="193802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D7E6958-7317-445F-9546-197064EF7751}"/>
              </a:ext>
            </a:extLst>
          </p:cNvPr>
          <p:cNvSpPr txBox="1"/>
          <p:nvPr/>
        </p:nvSpPr>
        <p:spPr>
          <a:xfrm>
            <a:off x="6768481" y="5888717"/>
            <a:ext cx="2042962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600"/>
              </a:spcBef>
            </a:pPr>
            <a:r>
              <a:rPr lang="en-US" sz="1800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Góc</a:t>
            </a:r>
            <a:r>
              <a:rPr lang="en-US" sz="18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chụp</a:t>
            </a:r>
            <a:r>
              <a:rPr lang="en-US" sz="18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gần</a:t>
            </a:r>
            <a:endParaRPr lang="en-US" sz="1800" kern="1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ED33806-2AED-40ED-9B50-1B1034020E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57"/>
          <a:stretch/>
        </p:blipFill>
        <p:spPr>
          <a:xfrm>
            <a:off x="9301195" y="3783483"/>
            <a:ext cx="2143125" cy="185472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D02EB0D-DADE-4E1F-A67A-2168C3199B17}"/>
              </a:ext>
            </a:extLst>
          </p:cNvPr>
          <p:cNvSpPr txBox="1"/>
          <p:nvPr/>
        </p:nvSpPr>
        <p:spPr>
          <a:xfrm>
            <a:off x="9221002" y="5888717"/>
            <a:ext cx="2428289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</a:pPr>
            <a:r>
              <a:rPr lang="en-US" sz="1800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18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en-US" sz="18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18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ây</a:t>
            </a:r>
            <a:r>
              <a:rPr lang="en-US" kern="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cùng</a:t>
            </a:r>
            <a:r>
              <a:rPr lang="en-US" kern="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endParaRPr lang="en-US" sz="1800" kern="1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60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0">
            <a:extLst>
              <a:ext uri="{FF2B5EF4-FFF2-40B4-BE49-F238E27FC236}">
                <a16:creationId xmlns:a16="http://schemas.microsoft.com/office/drawing/2014/main" id="{DD5797B3-11AD-4012-BA66-77B35A772D4C}"/>
              </a:ext>
            </a:extLst>
          </p:cNvPr>
          <p:cNvSpPr/>
          <p:nvPr/>
        </p:nvSpPr>
        <p:spPr>
          <a:xfrm>
            <a:off x="0" y="101600"/>
            <a:ext cx="12103100" cy="67564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3" name="Shape 0">
            <a:extLst>
              <a:ext uri="{FF2B5EF4-FFF2-40B4-BE49-F238E27FC236}">
                <a16:creationId xmlns:a16="http://schemas.microsoft.com/office/drawing/2014/main" id="{4D3D5232-72F2-4C4D-8DEE-9CED2B3130CE}"/>
              </a:ext>
            </a:extLst>
          </p:cNvPr>
          <p:cNvSpPr/>
          <p:nvPr/>
        </p:nvSpPr>
        <p:spPr>
          <a:xfrm>
            <a:off x="-1" y="-9626"/>
            <a:ext cx="12192001" cy="6858000"/>
          </a:xfrm>
          <a:prstGeom prst="rect">
            <a:avLst/>
          </a:prstGeom>
          <a:solidFill>
            <a:srgbClr val="FFFCF3">
              <a:alpha val="44706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408363B8-84BF-42CF-9A6B-21CC35DDF6F9}"/>
              </a:ext>
            </a:extLst>
          </p:cNvPr>
          <p:cNvSpPr/>
          <p:nvPr/>
        </p:nvSpPr>
        <p:spPr>
          <a:xfrm>
            <a:off x="3318510" y="92326"/>
            <a:ext cx="5554980" cy="728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3200" b="1" dirty="0"/>
              <a:t>II. </a:t>
            </a:r>
            <a:r>
              <a:rPr lang="en-US" sz="3200" b="1" dirty="0" err="1"/>
              <a:t>TIỀN</a:t>
            </a:r>
            <a:r>
              <a:rPr lang="en-US" sz="3200" b="1" dirty="0"/>
              <a:t> </a:t>
            </a:r>
            <a:r>
              <a:rPr lang="en-US" sz="3200" b="1" dirty="0" err="1"/>
              <a:t>XỬ</a:t>
            </a:r>
            <a:r>
              <a:rPr lang="en-US" sz="3200" b="1" dirty="0"/>
              <a:t> </a:t>
            </a:r>
            <a:r>
              <a:rPr lang="en-US" sz="3200" b="1" dirty="0" err="1"/>
              <a:t>LÝ</a:t>
            </a:r>
            <a:r>
              <a:rPr lang="en-US" sz="3200" b="1" dirty="0"/>
              <a:t> </a:t>
            </a:r>
            <a:r>
              <a:rPr lang="en-US" sz="3200" b="1" dirty="0" err="1"/>
              <a:t>DỮ</a:t>
            </a:r>
            <a:r>
              <a:rPr lang="en-US" sz="3200" b="1" dirty="0"/>
              <a:t> </a:t>
            </a:r>
            <a:r>
              <a:rPr lang="en-US" sz="3200" b="1" dirty="0" err="1"/>
              <a:t>LIỆU</a:t>
            </a:r>
            <a:endParaRPr lang="en-US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28280A-D509-4AFB-8A0C-30367299B6E3}"/>
              </a:ext>
            </a:extLst>
          </p:cNvPr>
          <p:cNvSpPr txBox="1"/>
          <p:nvPr/>
        </p:nvSpPr>
        <p:spPr>
          <a:xfrm>
            <a:off x="1807143" y="1503874"/>
            <a:ext cx="8732520" cy="395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 err="1">
                <a:effectLst/>
                <a:ea typeface="Calibri" panose="020F0502020204030204" pitchFamily="34" charset="0"/>
              </a:rPr>
              <a:t>Dữ</a:t>
            </a:r>
            <a:r>
              <a:rPr lang="en-US" sz="2800" dirty="0">
                <a:effectLst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ea typeface="Calibri" panose="020F0502020204030204" pitchFamily="34" charset="0"/>
              </a:rPr>
              <a:t>liệu</a:t>
            </a:r>
            <a:r>
              <a:rPr lang="en-US" sz="2800" dirty="0">
                <a:effectLst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ea typeface="Calibri" panose="020F0502020204030204" pitchFamily="34" charset="0"/>
              </a:rPr>
              <a:t>được</a:t>
            </a:r>
            <a:r>
              <a:rPr lang="en-US" sz="2800" dirty="0">
                <a:effectLst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ea typeface="Calibri" panose="020F0502020204030204" pitchFamily="34" charset="0"/>
              </a:rPr>
              <a:t>phân</a:t>
            </a:r>
            <a:r>
              <a:rPr lang="en-US" sz="2800" dirty="0">
                <a:effectLst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ea typeface="Calibri" panose="020F0502020204030204" pitchFamily="34" charset="0"/>
              </a:rPr>
              <a:t>loại</a:t>
            </a:r>
            <a:r>
              <a:rPr lang="en-US" sz="2800" dirty="0">
                <a:effectLst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ea typeface="Calibri" panose="020F0502020204030204" pitchFamily="34" charset="0"/>
              </a:rPr>
              <a:t>theo</a:t>
            </a:r>
            <a:r>
              <a:rPr lang="en-US" sz="2800" dirty="0">
                <a:effectLst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ea typeface="Calibri" panose="020F0502020204030204" pitchFamily="34" charset="0"/>
              </a:rPr>
              <a:t>các</a:t>
            </a:r>
            <a:r>
              <a:rPr lang="en-US" sz="2800" dirty="0">
                <a:effectLst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ea typeface="Calibri" panose="020F0502020204030204" pitchFamily="34" charset="0"/>
              </a:rPr>
              <a:t>thư</a:t>
            </a:r>
            <a:r>
              <a:rPr lang="en-US" sz="2800" dirty="0">
                <a:effectLst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ea typeface="Calibri" panose="020F0502020204030204" pitchFamily="34" charset="0"/>
              </a:rPr>
              <a:t>mục</a:t>
            </a:r>
            <a:r>
              <a:rPr lang="en-US" sz="2800" dirty="0">
                <a:effectLst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ea typeface="Calibri" panose="020F0502020204030204" pitchFamily="34" charset="0"/>
              </a:rPr>
              <a:t>riêng</a:t>
            </a:r>
            <a:r>
              <a:rPr lang="en-US" sz="2800" dirty="0">
                <a:effectLst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ea typeface="Calibri" panose="020F0502020204030204" pitchFamily="34" charset="0"/>
              </a:rPr>
              <a:t>biệt</a:t>
            </a:r>
            <a:r>
              <a:rPr lang="en-US" sz="2800" dirty="0">
                <a:effectLst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ea typeface="Calibri" panose="020F0502020204030204" pitchFamily="34" charset="0"/>
              </a:rPr>
              <a:t>chứa</a:t>
            </a:r>
            <a:r>
              <a:rPr lang="en-US" sz="2800" dirty="0">
                <a:effectLst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ea typeface="Calibri" panose="020F0502020204030204" pitchFamily="34" charset="0"/>
              </a:rPr>
              <a:t>các</a:t>
            </a:r>
            <a:r>
              <a:rPr lang="en-US" sz="2800" dirty="0">
                <a:effectLst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ea typeface="Calibri" panose="020F0502020204030204" pitchFamily="34" charset="0"/>
              </a:rPr>
              <a:t>ảnh</a:t>
            </a:r>
            <a:r>
              <a:rPr lang="en-US" sz="2800" dirty="0">
                <a:effectLst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ea typeface="Calibri" panose="020F0502020204030204" pitchFamily="34" charset="0"/>
              </a:rPr>
              <a:t>cùng</a:t>
            </a:r>
            <a:r>
              <a:rPr lang="en-US" sz="2800" dirty="0">
                <a:effectLst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ea typeface="Calibri" panose="020F0502020204030204" pitchFamily="34" charset="0"/>
              </a:rPr>
              <a:t>loại</a:t>
            </a:r>
            <a:r>
              <a:rPr lang="en-US" sz="2800" dirty="0">
                <a:effectLst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ea typeface="Calibri" panose="020F0502020204030204" pitchFamily="34" charset="0"/>
              </a:rPr>
              <a:t>cây</a:t>
            </a:r>
            <a:r>
              <a:rPr lang="en-US" sz="2800" dirty="0">
                <a:effectLst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ea typeface="Calibri" panose="020F0502020204030204" pitchFamily="34" charset="0"/>
              </a:rPr>
              <a:t>sẽ</a:t>
            </a:r>
            <a:r>
              <a:rPr lang="en-US" sz="2800" dirty="0">
                <a:effectLst/>
                <a:ea typeface="Calibri" panose="020F0502020204030204" pitchFamily="34" charset="0"/>
              </a:rPr>
              <a:t> qua </a:t>
            </a:r>
            <a:r>
              <a:rPr lang="en-US" sz="2800" dirty="0" err="1">
                <a:effectLst/>
                <a:ea typeface="Calibri" panose="020F0502020204030204" pitchFamily="34" charset="0"/>
              </a:rPr>
              <a:t>các</a:t>
            </a:r>
            <a:r>
              <a:rPr lang="en-US" sz="2800" dirty="0">
                <a:effectLst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ea typeface="Calibri" panose="020F0502020204030204" pitchFamily="34" charset="0"/>
              </a:rPr>
              <a:t>bước</a:t>
            </a:r>
            <a:r>
              <a:rPr lang="en-US" sz="2800" dirty="0">
                <a:effectLst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ea typeface="Calibri" panose="020F0502020204030204" pitchFamily="34" charset="0"/>
              </a:rPr>
              <a:t>tiền</a:t>
            </a:r>
            <a:r>
              <a:rPr lang="en-US" sz="2800" dirty="0">
                <a:effectLst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ea typeface="Calibri" panose="020F0502020204030204" pitchFamily="34" charset="0"/>
              </a:rPr>
              <a:t>xử</a:t>
            </a:r>
            <a:r>
              <a:rPr lang="en-US" sz="2800" dirty="0">
                <a:effectLst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ea typeface="Calibri" panose="020F0502020204030204" pitchFamily="34" charset="0"/>
              </a:rPr>
              <a:t>lý</a:t>
            </a:r>
            <a:r>
              <a:rPr lang="en-US" sz="2800" dirty="0">
                <a:effectLst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ea typeface="Calibri" panose="020F0502020204030204" pitchFamily="34" charset="0"/>
              </a:rPr>
              <a:t>sau</a:t>
            </a:r>
            <a:r>
              <a:rPr lang="en-US" sz="2800" dirty="0">
                <a:effectLst/>
                <a:ea typeface="Calibri" panose="020F0502020204030204" pitchFamily="34" charset="0"/>
              </a:rPr>
              <a:t>:</a:t>
            </a:r>
          </a:p>
          <a:p>
            <a:pPr marL="914400" lvl="1" indent="-457200">
              <a:lnSpc>
                <a:spcPct val="140000"/>
              </a:lnSpc>
              <a:buFont typeface="+mj-lt"/>
              <a:buAutoNum type="arabicPeriod"/>
            </a:pPr>
            <a:r>
              <a:rPr lang="en-US" sz="2800" kern="100" dirty="0" err="1">
                <a:solidFill>
                  <a:schemeClr val="accent2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800" kern="100" dirty="0">
                <a:solidFill>
                  <a:schemeClr val="accent2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solidFill>
                  <a:schemeClr val="accent2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2800" kern="100" dirty="0">
                <a:solidFill>
                  <a:schemeClr val="accent2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solidFill>
                  <a:schemeClr val="accent2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kern="100" dirty="0">
                <a:solidFill>
                  <a:schemeClr val="accent2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solidFill>
                  <a:schemeClr val="accent2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r>
              <a:rPr lang="en-US" sz="2800" kern="100" dirty="0">
                <a:solidFill>
                  <a:schemeClr val="accent2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solidFill>
                  <a:schemeClr val="accent2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800" kern="100" dirty="0">
                <a:solidFill>
                  <a:schemeClr val="accent2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solidFill>
                  <a:schemeClr val="accent2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800" kern="100" dirty="0">
                <a:solidFill>
                  <a:schemeClr val="accent2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solidFill>
                  <a:schemeClr val="accent2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endParaRPr lang="en-US" sz="2800" kern="100" dirty="0">
              <a:solidFill>
                <a:schemeClr val="accent2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40000"/>
              </a:lnSpc>
              <a:buFont typeface="+mj-lt"/>
              <a:buAutoNum type="arabicPeriod"/>
            </a:pPr>
            <a:r>
              <a:rPr lang="en-US" sz="2800" kern="100" dirty="0" err="1">
                <a:solidFill>
                  <a:schemeClr val="accent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Cân</a:t>
            </a:r>
            <a:r>
              <a:rPr lang="en-US" sz="2800" kern="100" dirty="0">
                <a:solidFill>
                  <a:schemeClr val="accent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solidFill>
                  <a:schemeClr val="accent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800" kern="100" dirty="0">
                <a:solidFill>
                  <a:schemeClr val="accent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solidFill>
                  <a:schemeClr val="accent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800" kern="100" dirty="0">
                <a:solidFill>
                  <a:schemeClr val="accent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solidFill>
                  <a:schemeClr val="accent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2800" kern="100" dirty="0">
              <a:solidFill>
                <a:schemeClr val="accent2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40000"/>
              </a:lnSpc>
              <a:buFont typeface="+mj-lt"/>
              <a:buAutoNum type="arabicPeriod"/>
            </a:pPr>
            <a:r>
              <a:rPr lang="en-US" sz="2800" kern="100" dirty="0" err="1">
                <a:solidFill>
                  <a:schemeClr val="accent2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US" sz="2800" kern="100" dirty="0">
                <a:solidFill>
                  <a:schemeClr val="accent2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solidFill>
                  <a:schemeClr val="accent2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800" kern="100" dirty="0">
                <a:solidFill>
                  <a:schemeClr val="accent2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solidFill>
                  <a:schemeClr val="accent2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800" kern="100" dirty="0">
                <a:solidFill>
                  <a:schemeClr val="accent2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solidFill>
                  <a:schemeClr val="accent2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2800" kern="100" dirty="0">
              <a:solidFill>
                <a:schemeClr val="accent2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40000"/>
              </a:lnSpc>
              <a:buFont typeface="+mj-lt"/>
              <a:buAutoNum type="arabicPeriod"/>
            </a:pPr>
            <a:r>
              <a:rPr lang="en-US" sz="2800" kern="100" dirty="0" err="1">
                <a:solidFill>
                  <a:schemeClr val="accent2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2800" kern="100" dirty="0">
                <a:solidFill>
                  <a:schemeClr val="accent2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solidFill>
                  <a:schemeClr val="accent2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cường</a:t>
            </a:r>
            <a:r>
              <a:rPr lang="en-US" sz="2800" kern="100" dirty="0">
                <a:solidFill>
                  <a:schemeClr val="accent2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solidFill>
                  <a:schemeClr val="accent2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800" kern="100" dirty="0">
                <a:solidFill>
                  <a:schemeClr val="accent2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solidFill>
                  <a:schemeClr val="accent2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2800" kern="100" dirty="0">
              <a:solidFill>
                <a:schemeClr val="accent2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53342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0">
            <a:extLst>
              <a:ext uri="{FF2B5EF4-FFF2-40B4-BE49-F238E27FC236}">
                <a16:creationId xmlns:a16="http://schemas.microsoft.com/office/drawing/2014/main" id="{DD5797B3-11AD-4012-BA66-77B35A772D4C}"/>
              </a:ext>
            </a:extLst>
          </p:cNvPr>
          <p:cNvSpPr/>
          <p:nvPr/>
        </p:nvSpPr>
        <p:spPr>
          <a:xfrm>
            <a:off x="0" y="101600"/>
            <a:ext cx="12103100" cy="67564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3" name="Shape 0">
            <a:extLst>
              <a:ext uri="{FF2B5EF4-FFF2-40B4-BE49-F238E27FC236}">
                <a16:creationId xmlns:a16="http://schemas.microsoft.com/office/drawing/2014/main" id="{4D3D5232-72F2-4C4D-8DEE-9CED2B3130CE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CF3">
              <a:alpha val="44706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408363B8-84BF-42CF-9A6B-21CC35DDF6F9}"/>
              </a:ext>
            </a:extLst>
          </p:cNvPr>
          <p:cNvSpPr/>
          <p:nvPr/>
        </p:nvSpPr>
        <p:spPr>
          <a:xfrm>
            <a:off x="3318510" y="92326"/>
            <a:ext cx="5554980" cy="728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3200" b="1" dirty="0"/>
              <a:t>II. </a:t>
            </a:r>
            <a:r>
              <a:rPr lang="en-US" sz="3200" b="1" dirty="0" err="1"/>
              <a:t>TIỀN</a:t>
            </a:r>
            <a:r>
              <a:rPr lang="en-US" sz="3200" b="1" dirty="0"/>
              <a:t> </a:t>
            </a:r>
            <a:r>
              <a:rPr lang="en-US" sz="3200" b="1" dirty="0" err="1"/>
              <a:t>XỬ</a:t>
            </a:r>
            <a:r>
              <a:rPr lang="en-US" sz="3200" b="1" dirty="0"/>
              <a:t> </a:t>
            </a:r>
            <a:r>
              <a:rPr lang="en-US" sz="3200" b="1" dirty="0" err="1"/>
              <a:t>LÝ</a:t>
            </a:r>
            <a:r>
              <a:rPr lang="en-US" sz="3200" b="1" dirty="0"/>
              <a:t> </a:t>
            </a:r>
            <a:r>
              <a:rPr lang="en-US" sz="3200" b="1" dirty="0" err="1"/>
              <a:t>DỮ</a:t>
            </a:r>
            <a:r>
              <a:rPr lang="en-US" sz="3200" b="1" dirty="0"/>
              <a:t> </a:t>
            </a:r>
            <a:r>
              <a:rPr lang="en-US" sz="3200" b="1" dirty="0" err="1"/>
              <a:t>LIỆU</a:t>
            </a:r>
            <a:endParaRPr lang="en-US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28280A-D509-4AFB-8A0C-30367299B6E3}"/>
              </a:ext>
            </a:extLst>
          </p:cNvPr>
          <p:cNvSpPr txBox="1"/>
          <p:nvPr/>
        </p:nvSpPr>
        <p:spPr>
          <a:xfrm>
            <a:off x="1624262" y="1388371"/>
            <a:ext cx="9271535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b="1" dirty="0">
                <a:solidFill>
                  <a:schemeClr val="accent2"/>
                </a:solidFill>
                <a:ea typeface="Calibri" panose="020F0502020204030204" pitchFamily="34" charset="0"/>
              </a:rPr>
              <a:t>1.    </a:t>
            </a:r>
            <a:r>
              <a:rPr lang="en-US" sz="2800" b="1" dirty="0" err="1">
                <a:solidFill>
                  <a:schemeClr val="accent2"/>
                </a:solidFill>
                <a:ea typeface="Calibri" panose="020F0502020204030204" pitchFamily="34" charset="0"/>
              </a:rPr>
              <a:t>Kiểm</a:t>
            </a:r>
            <a:r>
              <a:rPr lang="en-US" sz="2800" b="1" dirty="0">
                <a:solidFill>
                  <a:schemeClr val="accent2"/>
                </a:solidFill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accent2"/>
                </a:solidFill>
                <a:ea typeface="Calibri" panose="020F0502020204030204" pitchFamily="34" charset="0"/>
              </a:rPr>
              <a:t>tra</a:t>
            </a:r>
            <a:r>
              <a:rPr lang="en-US" sz="2800" b="1" dirty="0">
                <a:solidFill>
                  <a:schemeClr val="accent2"/>
                </a:solidFill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accent2"/>
                </a:solidFill>
                <a:ea typeface="Calibri" panose="020F0502020204030204" pitchFamily="34" charset="0"/>
              </a:rPr>
              <a:t>và</a:t>
            </a:r>
            <a:r>
              <a:rPr lang="en-US" sz="2800" b="1" dirty="0">
                <a:solidFill>
                  <a:schemeClr val="accent2"/>
                </a:solidFill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accent2"/>
                </a:solidFill>
                <a:ea typeface="Calibri" panose="020F0502020204030204" pitchFamily="34" charset="0"/>
              </a:rPr>
              <a:t>lọc</a:t>
            </a:r>
            <a:r>
              <a:rPr lang="en-US" sz="2800" b="1" dirty="0">
                <a:solidFill>
                  <a:schemeClr val="accent2"/>
                </a:solidFill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accent2"/>
                </a:solidFill>
                <a:ea typeface="Calibri" panose="020F0502020204030204" pitchFamily="34" charset="0"/>
              </a:rPr>
              <a:t>ảnh</a:t>
            </a:r>
            <a:r>
              <a:rPr lang="en-US" sz="2800" b="1" dirty="0">
                <a:solidFill>
                  <a:schemeClr val="accent2"/>
                </a:solidFill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accent2"/>
                </a:solidFill>
                <a:ea typeface="Calibri" panose="020F0502020204030204" pitchFamily="34" charset="0"/>
              </a:rPr>
              <a:t>hợp</a:t>
            </a:r>
            <a:r>
              <a:rPr lang="en-US" sz="2800" b="1" dirty="0">
                <a:solidFill>
                  <a:schemeClr val="accent2"/>
                </a:solidFill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accent2"/>
                </a:solidFill>
                <a:ea typeface="Calibri" panose="020F0502020204030204" pitchFamily="34" charset="0"/>
              </a:rPr>
              <a:t>lệ</a:t>
            </a:r>
            <a:endParaRPr lang="en-US" sz="2800" b="1" dirty="0">
              <a:solidFill>
                <a:schemeClr val="accent2"/>
              </a:solidFill>
              <a:ea typeface="Calibri" panose="020F0502020204030204" pitchFamily="34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600" dirty="0" err="1">
                <a:ea typeface="Calibri" panose="020F0502020204030204" pitchFamily="34" charset="0"/>
              </a:rPr>
              <a:t>Định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dạng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ảnh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hợp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lệ</a:t>
            </a:r>
            <a:r>
              <a:rPr lang="en-US" sz="2600" dirty="0">
                <a:ea typeface="Calibri" panose="020F0502020204030204" pitchFamily="34" charset="0"/>
              </a:rPr>
              <a:t> (JPEG, PNG, BMP)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600" dirty="0" err="1">
                <a:ea typeface="Calibri" panose="020F0502020204030204" pitchFamily="34" charset="0"/>
              </a:rPr>
              <a:t>Tính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toàn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vẹn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err="1">
                <a:ea typeface="Calibri" panose="020F0502020204030204" pitchFamily="34" charset="0"/>
              </a:rPr>
              <a:t>của</a:t>
            </a:r>
            <a:r>
              <a:rPr lang="en-US" sz="2600">
                <a:ea typeface="Calibri" panose="020F0502020204030204" pitchFamily="34" charset="0"/>
              </a:rPr>
              <a:t> tệp</a:t>
            </a:r>
            <a:endParaRPr lang="en-US" sz="2600" dirty="0">
              <a:ea typeface="Calibri" panose="020F0502020204030204" pitchFamily="34" charset="0"/>
            </a:endParaRPr>
          </a:p>
          <a:p>
            <a:pPr>
              <a:spcAft>
                <a:spcPts val="1200"/>
              </a:spcAft>
            </a:pPr>
            <a:endParaRPr lang="en-US" sz="2800" dirty="0">
              <a:ea typeface="Calibri" panose="020F050202020403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2800" b="1" dirty="0">
                <a:solidFill>
                  <a:schemeClr val="accent2"/>
                </a:solidFill>
                <a:ea typeface="Calibri" panose="020F0502020204030204" pitchFamily="34" charset="0"/>
              </a:rPr>
              <a:t>2.    </a:t>
            </a:r>
            <a:r>
              <a:rPr lang="en-US" sz="2800" b="1" dirty="0" err="1">
                <a:solidFill>
                  <a:schemeClr val="accent2"/>
                </a:solidFill>
                <a:ea typeface="Calibri" panose="020F0502020204030204" pitchFamily="34" charset="0"/>
              </a:rPr>
              <a:t>Cân</a:t>
            </a:r>
            <a:r>
              <a:rPr lang="en-US" sz="2800" b="1" dirty="0">
                <a:solidFill>
                  <a:schemeClr val="accent2"/>
                </a:solidFill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accent2"/>
                </a:solidFill>
                <a:ea typeface="Calibri" panose="020F0502020204030204" pitchFamily="34" charset="0"/>
              </a:rPr>
              <a:t>bằng</a:t>
            </a:r>
            <a:r>
              <a:rPr lang="en-US" sz="2800" b="1" dirty="0">
                <a:solidFill>
                  <a:schemeClr val="accent2"/>
                </a:solidFill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accent2"/>
                </a:solidFill>
                <a:ea typeface="Calibri" panose="020F0502020204030204" pitchFamily="34" charset="0"/>
              </a:rPr>
              <a:t>dữ</a:t>
            </a:r>
            <a:r>
              <a:rPr lang="en-US" sz="2800" b="1" dirty="0">
                <a:solidFill>
                  <a:schemeClr val="accent2"/>
                </a:solidFill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accent2"/>
                </a:solidFill>
                <a:ea typeface="Calibri" panose="020F0502020204030204" pitchFamily="34" charset="0"/>
              </a:rPr>
              <a:t>liệu</a:t>
            </a:r>
            <a:endParaRPr lang="en-US" sz="2800" b="1" dirty="0">
              <a:solidFill>
                <a:schemeClr val="accent2"/>
              </a:solidFill>
              <a:ea typeface="Calibri" panose="020F050202020403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2600" dirty="0" err="1">
                <a:ea typeface="Calibri" panose="020F0502020204030204" pitchFamily="34" charset="0"/>
              </a:rPr>
              <a:t>Cân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bằng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lại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số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lượng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ảnh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cho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từng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lớp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bằng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b="1" dirty="0">
                <a:ea typeface="Calibri" panose="020F0502020204030204" pitchFamily="34" charset="0"/>
              </a:rPr>
              <a:t>oversampling</a:t>
            </a:r>
          </a:p>
          <a:p>
            <a:pPr>
              <a:spcAft>
                <a:spcPts val="1200"/>
              </a:spcAft>
            </a:pPr>
            <a:r>
              <a:rPr lang="en-US" sz="2400" dirty="0" err="1">
                <a:ea typeface="Calibri" panose="020F0502020204030204" pitchFamily="34" charset="0"/>
              </a:rPr>
              <a:t>Nếu</a:t>
            </a:r>
            <a:r>
              <a:rPr lang="en-US" sz="2400" dirty="0">
                <a:ea typeface="Calibri" panose="020F0502020204030204" pitchFamily="34" charset="0"/>
              </a:rPr>
              <a:t> </a:t>
            </a:r>
            <a:r>
              <a:rPr lang="en-US" sz="2400" dirty="0" err="1">
                <a:ea typeface="Calibri" panose="020F0502020204030204" pitchFamily="34" charset="0"/>
              </a:rPr>
              <a:t>số</a:t>
            </a:r>
            <a:r>
              <a:rPr lang="en-US" sz="2400" dirty="0">
                <a:ea typeface="Calibri" panose="020F0502020204030204" pitchFamily="34" charset="0"/>
              </a:rPr>
              <a:t> </a:t>
            </a:r>
            <a:r>
              <a:rPr lang="en-US" sz="2400" dirty="0" err="1">
                <a:ea typeface="Calibri" panose="020F0502020204030204" pitchFamily="34" charset="0"/>
              </a:rPr>
              <a:t>lượng</a:t>
            </a:r>
            <a:r>
              <a:rPr lang="en-US" sz="2400" dirty="0">
                <a:ea typeface="Calibri" panose="020F0502020204030204" pitchFamily="34" charset="0"/>
              </a:rPr>
              <a:t> </a:t>
            </a:r>
            <a:r>
              <a:rPr lang="en-US" sz="2400" dirty="0" err="1">
                <a:ea typeface="Calibri" panose="020F0502020204030204" pitchFamily="34" charset="0"/>
              </a:rPr>
              <a:t>ảnh</a:t>
            </a:r>
            <a:r>
              <a:rPr lang="en-US" sz="2400" dirty="0">
                <a:ea typeface="Calibri" panose="020F0502020204030204" pitchFamily="34" charset="0"/>
              </a:rPr>
              <a:t> </a:t>
            </a:r>
            <a:r>
              <a:rPr lang="en-US" sz="2400" dirty="0" err="1">
                <a:ea typeface="Calibri" panose="020F0502020204030204" pitchFamily="34" charset="0"/>
              </a:rPr>
              <a:t>lớp</a:t>
            </a:r>
            <a:r>
              <a:rPr lang="en-US" sz="2400" dirty="0">
                <a:ea typeface="Calibri" panose="020F0502020204030204" pitchFamily="34" charset="0"/>
              </a:rPr>
              <a:t> </a:t>
            </a:r>
            <a:r>
              <a:rPr lang="en-US" sz="2400" dirty="0" err="1">
                <a:ea typeface="Calibri" panose="020F0502020204030204" pitchFamily="34" charset="0"/>
              </a:rPr>
              <a:t>ít</a:t>
            </a:r>
            <a:r>
              <a:rPr lang="en-US" sz="2400" dirty="0">
                <a:ea typeface="Calibri" panose="020F0502020204030204" pitchFamily="34" charset="0"/>
              </a:rPr>
              <a:t> </a:t>
            </a:r>
            <a:r>
              <a:rPr lang="en-US" sz="2400" dirty="0" err="1">
                <a:ea typeface="Calibri" panose="020F0502020204030204" pitchFamily="34" charset="0"/>
              </a:rPr>
              <a:t>hơn</a:t>
            </a:r>
            <a:r>
              <a:rPr lang="en-US" sz="2400" dirty="0">
                <a:ea typeface="Calibri" panose="020F0502020204030204" pitchFamily="34" charset="0"/>
              </a:rPr>
              <a:t> </a:t>
            </a:r>
            <a:r>
              <a:rPr lang="en-US" sz="2400" dirty="0" err="1">
                <a:ea typeface="Calibri" panose="020F0502020204030204" pitchFamily="34" charset="0"/>
              </a:rPr>
              <a:t>số</a:t>
            </a:r>
            <a:r>
              <a:rPr lang="en-US" sz="2400" dirty="0">
                <a:ea typeface="Calibri" panose="020F0502020204030204" pitchFamily="34" charset="0"/>
              </a:rPr>
              <a:t> </a:t>
            </a:r>
            <a:r>
              <a:rPr lang="en-US" sz="2400" dirty="0" err="1">
                <a:ea typeface="Calibri" panose="020F0502020204030204" pitchFamily="34" charset="0"/>
              </a:rPr>
              <a:t>lượng</a:t>
            </a:r>
            <a:r>
              <a:rPr lang="en-US" sz="2400" dirty="0">
                <a:ea typeface="Calibri" panose="020F0502020204030204" pitchFamily="34" charset="0"/>
              </a:rPr>
              <a:t> </a:t>
            </a:r>
            <a:r>
              <a:rPr lang="en-US" sz="2400" dirty="0" err="1">
                <a:ea typeface="Calibri" panose="020F0502020204030204" pitchFamily="34" charset="0"/>
              </a:rPr>
              <a:t>yêu</a:t>
            </a:r>
            <a:r>
              <a:rPr lang="en-US" sz="2400" dirty="0">
                <a:ea typeface="Calibri" panose="020F0502020204030204" pitchFamily="34" charset="0"/>
              </a:rPr>
              <a:t> </a:t>
            </a:r>
            <a:r>
              <a:rPr lang="en-US" sz="2400" dirty="0" err="1">
                <a:ea typeface="Calibri" panose="020F0502020204030204" pitchFamily="34" charset="0"/>
              </a:rPr>
              <a:t>cầu</a:t>
            </a:r>
            <a:r>
              <a:rPr lang="en-US" sz="2400" dirty="0">
                <a:ea typeface="Calibri" panose="020F0502020204030204" pitchFamily="34" charset="0"/>
              </a:rPr>
              <a:t> =&gt; </a:t>
            </a:r>
            <a:r>
              <a:rPr lang="en-US" sz="2400" dirty="0" err="1">
                <a:ea typeface="Calibri" panose="020F0502020204030204" pitchFamily="34" charset="0"/>
              </a:rPr>
              <a:t>sao</a:t>
            </a:r>
            <a:r>
              <a:rPr lang="en-US" sz="2400" dirty="0">
                <a:ea typeface="Calibri" panose="020F0502020204030204" pitchFamily="34" charset="0"/>
              </a:rPr>
              <a:t> </a:t>
            </a:r>
            <a:r>
              <a:rPr lang="en-US" sz="2400" dirty="0" err="1">
                <a:ea typeface="Calibri" panose="020F0502020204030204" pitchFamily="34" charset="0"/>
              </a:rPr>
              <a:t>chép</a:t>
            </a:r>
            <a:r>
              <a:rPr lang="en-US" sz="2400" dirty="0">
                <a:ea typeface="Calibri" panose="020F0502020204030204" pitchFamily="34" charset="0"/>
              </a:rPr>
              <a:t> </a:t>
            </a:r>
            <a:r>
              <a:rPr lang="en-US" sz="2400" dirty="0" err="1">
                <a:ea typeface="Calibri" panose="020F0502020204030204" pitchFamily="34" charset="0"/>
              </a:rPr>
              <a:t>ngẫu</a:t>
            </a:r>
            <a:r>
              <a:rPr lang="en-US" sz="2400" dirty="0">
                <a:ea typeface="Calibri" panose="020F0502020204030204" pitchFamily="34" charset="0"/>
              </a:rPr>
              <a:t> </a:t>
            </a:r>
            <a:r>
              <a:rPr lang="en-US" sz="2400" dirty="0" err="1">
                <a:ea typeface="Calibri" panose="020F0502020204030204" pitchFamily="34" charset="0"/>
              </a:rPr>
              <a:t>nhiên</a:t>
            </a:r>
            <a:r>
              <a:rPr lang="en-US" sz="2400" dirty="0">
                <a:ea typeface="Calibri" panose="020F0502020204030204" pitchFamily="34" charset="0"/>
              </a:rPr>
              <a:t> </a:t>
            </a:r>
            <a:r>
              <a:rPr lang="en-US" sz="2400" dirty="0" err="1">
                <a:ea typeface="Calibri" panose="020F0502020204030204" pitchFamily="34" charset="0"/>
              </a:rPr>
              <a:t>các</a:t>
            </a:r>
            <a:r>
              <a:rPr lang="en-US" sz="2400" dirty="0">
                <a:ea typeface="Calibri" panose="020F0502020204030204" pitchFamily="34" charset="0"/>
              </a:rPr>
              <a:t> </a:t>
            </a:r>
            <a:r>
              <a:rPr lang="en-US" sz="2400" dirty="0" err="1">
                <a:ea typeface="Calibri" panose="020F0502020204030204" pitchFamily="34" charset="0"/>
              </a:rPr>
              <a:t>ảnh</a:t>
            </a:r>
            <a:r>
              <a:rPr lang="en-US" sz="2400" dirty="0">
                <a:ea typeface="Calibri" panose="020F0502020204030204" pitchFamily="34" charset="0"/>
              </a:rPr>
              <a:t> </a:t>
            </a:r>
            <a:r>
              <a:rPr lang="en-US" sz="2400" dirty="0" err="1">
                <a:ea typeface="Calibri" panose="020F0502020204030204" pitchFamily="34" charset="0"/>
              </a:rPr>
              <a:t>hiện</a:t>
            </a:r>
            <a:r>
              <a:rPr lang="en-US" sz="2400" dirty="0">
                <a:ea typeface="Calibri" panose="020F0502020204030204" pitchFamily="34" charset="0"/>
              </a:rPr>
              <a:t> </a:t>
            </a:r>
            <a:r>
              <a:rPr lang="en-US" sz="2400" dirty="0" err="1">
                <a:ea typeface="Calibri" panose="020F0502020204030204" pitchFamily="34" charset="0"/>
              </a:rPr>
              <a:t>có</a:t>
            </a:r>
            <a:r>
              <a:rPr lang="en-US" sz="2400" dirty="0">
                <a:ea typeface="Calibri" panose="020F0502020204030204" pitchFamily="34" charset="0"/>
              </a:rPr>
              <a:t> </a:t>
            </a:r>
            <a:r>
              <a:rPr lang="en-US" sz="2400" dirty="0" err="1">
                <a:ea typeface="Calibri" panose="020F0502020204030204" pitchFamily="34" charset="0"/>
              </a:rPr>
              <a:t>để</a:t>
            </a:r>
            <a:r>
              <a:rPr lang="en-US" sz="2400" dirty="0">
                <a:ea typeface="Calibri" panose="020F0502020204030204" pitchFamily="34" charset="0"/>
              </a:rPr>
              <a:t> </a:t>
            </a:r>
            <a:r>
              <a:rPr lang="en-US" sz="2400" dirty="0" err="1">
                <a:ea typeface="Calibri" panose="020F0502020204030204" pitchFamily="34" charset="0"/>
              </a:rPr>
              <a:t>tăng</a:t>
            </a:r>
            <a:r>
              <a:rPr lang="en-US" sz="2400" dirty="0">
                <a:ea typeface="Calibri" panose="020F0502020204030204" pitchFamily="34" charset="0"/>
              </a:rPr>
              <a:t> </a:t>
            </a:r>
            <a:r>
              <a:rPr lang="en-US" sz="2400" dirty="0" err="1">
                <a:ea typeface="Calibri" panose="020F0502020204030204" pitchFamily="34" charset="0"/>
              </a:rPr>
              <a:t>tổng</a:t>
            </a:r>
            <a:r>
              <a:rPr lang="en-US" sz="2400" dirty="0">
                <a:ea typeface="Calibri" panose="020F0502020204030204" pitchFamily="34" charset="0"/>
              </a:rPr>
              <a:t> </a:t>
            </a:r>
            <a:r>
              <a:rPr lang="en-US" sz="2400" dirty="0" err="1">
                <a:ea typeface="Calibri" panose="020F0502020204030204" pitchFamily="34" charset="0"/>
              </a:rPr>
              <a:t>số</a:t>
            </a:r>
            <a:r>
              <a:rPr lang="en-US" sz="2400" dirty="0">
                <a:ea typeface="Calibri" panose="020F0502020204030204" pitchFamily="34" charset="0"/>
              </a:rPr>
              <a:t> </a:t>
            </a:r>
            <a:r>
              <a:rPr lang="en-US" sz="2400" dirty="0" err="1">
                <a:ea typeface="Calibri" panose="020F0502020204030204" pitchFamily="34" charset="0"/>
              </a:rPr>
              <a:t>ảnh</a:t>
            </a:r>
            <a:r>
              <a:rPr lang="en-US" sz="2400" dirty="0">
                <a:ea typeface="Calibri" panose="020F0502020204030204" pitchFamily="34" charset="0"/>
              </a:rPr>
              <a:t> </a:t>
            </a:r>
            <a:r>
              <a:rPr lang="en-US" sz="2400" dirty="0" err="1">
                <a:ea typeface="Calibri" panose="020F0502020204030204" pitchFamily="34" charset="0"/>
              </a:rPr>
              <a:t>đến</a:t>
            </a:r>
            <a:r>
              <a:rPr lang="en-US" sz="2400" dirty="0">
                <a:ea typeface="Calibri" panose="020F0502020204030204" pitchFamily="34" charset="0"/>
              </a:rPr>
              <a:t> </a:t>
            </a:r>
            <a:r>
              <a:rPr lang="en-US" sz="2400" dirty="0" err="1">
                <a:ea typeface="Calibri" panose="020F0502020204030204" pitchFamily="34" charset="0"/>
              </a:rPr>
              <a:t>khi</a:t>
            </a:r>
            <a:r>
              <a:rPr lang="en-US" sz="2400" dirty="0">
                <a:ea typeface="Calibri" panose="020F0502020204030204" pitchFamily="34" charset="0"/>
              </a:rPr>
              <a:t> </a:t>
            </a:r>
            <a:r>
              <a:rPr lang="en-US" sz="2400" dirty="0" err="1">
                <a:ea typeface="Calibri" panose="020F0502020204030204" pitchFamily="34" charset="0"/>
              </a:rPr>
              <a:t>cân</a:t>
            </a:r>
            <a:r>
              <a:rPr lang="en-US" sz="2400" dirty="0">
                <a:ea typeface="Calibri" panose="020F0502020204030204" pitchFamily="34" charset="0"/>
              </a:rPr>
              <a:t> </a:t>
            </a:r>
            <a:r>
              <a:rPr lang="en-US" sz="2400" dirty="0" err="1">
                <a:ea typeface="Calibri" panose="020F0502020204030204" pitchFamily="34" charset="0"/>
              </a:rPr>
              <a:t>bằng</a:t>
            </a:r>
            <a:r>
              <a:rPr lang="en-US" sz="2400" dirty="0">
                <a:ea typeface="Calibri" panose="020F0502020204030204" pitchFamily="34" charset="0"/>
              </a:rPr>
              <a:t> </a:t>
            </a:r>
            <a:r>
              <a:rPr lang="en-US" sz="2400" dirty="0" err="1">
                <a:ea typeface="Calibri" panose="020F0502020204030204" pitchFamily="34" charset="0"/>
              </a:rPr>
              <a:t>với</a:t>
            </a:r>
            <a:r>
              <a:rPr lang="en-US" sz="2400" dirty="0">
                <a:ea typeface="Calibri" panose="020F0502020204030204" pitchFamily="34" charset="0"/>
              </a:rPr>
              <a:t> </a:t>
            </a:r>
            <a:r>
              <a:rPr lang="en-US" sz="2400" dirty="0" err="1">
                <a:ea typeface="Calibri" panose="020F0502020204030204" pitchFamily="34" charset="0"/>
              </a:rPr>
              <a:t>các</a:t>
            </a:r>
            <a:r>
              <a:rPr lang="en-US" sz="2400" dirty="0">
                <a:ea typeface="Calibri" panose="020F0502020204030204" pitchFamily="34" charset="0"/>
              </a:rPr>
              <a:t> </a:t>
            </a:r>
            <a:r>
              <a:rPr lang="en-US" sz="2400" err="1">
                <a:ea typeface="Calibri" panose="020F0502020204030204" pitchFamily="34" charset="0"/>
              </a:rPr>
              <a:t>lớp</a:t>
            </a:r>
            <a:r>
              <a:rPr lang="en-US" sz="2400">
                <a:ea typeface="Calibri" panose="020F0502020204030204" pitchFamily="34" charset="0"/>
              </a:rPr>
              <a:t> khác </a:t>
            </a:r>
            <a:endParaRPr lang="en-US" sz="2400" dirty="0">
              <a:ea typeface="Calibri" panose="020F0502020204030204" pitchFamily="34" charset="0"/>
            </a:endParaRPr>
          </a:p>
          <a:p>
            <a:pPr marL="514350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14350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800" dirty="0">
              <a:ea typeface="Calibri" panose="020F0502020204030204" pitchFamily="34" charset="0"/>
            </a:endParaRPr>
          </a:p>
          <a:p>
            <a:pPr marL="514350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06205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0">
            <a:extLst>
              <a:ext uri="{FF2B5EF4-FFF2-40B4-BE49-F238E27FC236}">
                <a16:creationId xmlns:a16="http://schemas.microsoft.com/office/drawing/2014/main" id="{DD5797B3-11AD-4012-BA66-77B35A772D4C}"/>
              </a:ext>
            </a:extLst>
          </p:cNvPr>
          <p:cNvSpPr/>
          <p:nvPr/>
        </p:nvSpPr>
        <p:spPr>
          <a:xfrm>
            <a:off x="0" y="101600"/>
            <a:ext cx="12103100" cy="67564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3" name="Shape 0">
            <a:extLst>
              <a:ext uri="{FF2B5EF4-FFF2-40B4-BE49-F238E27FC236}">
                <a16:creationId xmlns:a16="http://schemas.microsoft.com/office/drawing/2014/main" id="{4D3D5232-72F2-4C4D-8DEE-9CED2B3130CE}"/>
              </a:ext>
            </a:extLst>
          </p:cNvPr>
          <p:cNvSpPr/>
          <p:nvPr/>
        </p:nvSpPr>
        <p:spPr>
          <a:xfrm>
            <a:off x="-1" y="-9626"/>
            <a:ext cx="12192001" cy="6858000"/>
          </a:xfrm>
          <a:prstGeom prst="rect">
            <a:avLst/>
          </a:prstGeom>
          <a:solidFill>
            <a:srgbClr val="FFFCF3">
              <a:alpha val="44706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408363B8-84BF-42CF-9A6B-21CC35DDF6F9}"/>
              </a:ext>
            </a:extLst>
          </p:cNvPr>
          <p:cNvSpPr/>
          <p:nvPr/>
        </p:nvSpPr>
        <p:spPr>
          <a:xfrm>
            <a:off x="3318510" y="92326"/>
            <a:ext cx="5554980" cy="728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3200" b="1" dirty="0"/>
              <a:t>II. </a:t>
            </a:r>
            <a:r>
              <a:rPr lang="en-US" sz="3200" b="1" dirty="0" err="1"/>
              <a:t>TIỀN</a:t>
            </a:r>
            <a:r>
              <a:rPr lang="en-US" sz="3200" b="1" dirty="0"/>
              <a:t> </a:t>
            </a:r>
            <a:r>
              <a:rPr lang="en-US" sz="3200" b="1" dirty="0" err="1"/>
              <a:t>XỬ</a:t>
            </a:r>
            <a:r>
              <a:rPr lang="en-US" sz="3200" b="1" dirty="0"/>
              <a:t> </a:t>
            </a:r>
            <a:r>
              <a:rPr lang="en-US" sz="3200" b="1" dirty="0" err="1"/>
              <a:t>LÝ</a:t>
            </a:r>
            <a:r>
              <a:rPr lang="en-US" sz="3200" b="1" dirty="0"/>
              <a:t> </a:t>
            </a:r>
            <a:r>
              <a:rPr lang="en-US" sz="3200" b="1" dirty="0" err="1"/>
              <a:t>DỮ</a:t>
            </a:r>
            <a:r>
              <a:rPr lang="en-US" sz="3200" b="1" dirty="0"/>
              <a:t> </a:t>
            </a:r>
            <a:r>
              <a:rPr lang="en-US" sz="3200" b="1" dirty="0" err="1"/>
              <a:t>LIỆU</a:t>
            </a:r>
            <a:endParaRPr lang="en-US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28280A-D509-4AFB-8A0C-30367299B6E3}"/>
              </a:ext>
            </a:extLst>
          </p:cNvPr>
          <p:cNvSpPr txBox="1"/>
          <p:nvPr/>
        </p:nvSpPr>
        <p:spPr>
          <a:xfrm>
            <a:off x="1451008" y="1474998"/>
            <a:ext cx="9868302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000" dirty="0">
                <a:solidFill>
                  <a:schemeClr val="accent2"/>
                </a:solidFill>
                <a:ea typeface="Calibri" panose="020F0502020204030204" pitchFamily="34" charset="0"/>
              </a:rPr>
              <a:t>3.    </a:t>
            </a:r>
            <a:r>
              <a:rPr lang="en-US" sz="3000" dirty="0" err="1">
                <a:solidFill>
                  <a:schemeClr val="accent2"/>
                </a:solidFill>
                <a:ea typeface="Calibri" panose="020F0502020204030204" pitchFamily="34" charset="0"/>
              </a:rPr>
              <a:t>Chuẩn</a:t>
            </a:r>
            <a:r>
              <a:rPr lang="en-US" sz="3000" dirty="0">
                <a:solidFill>
                  <a:schemeClr val="accent2"/>
                </a:solidFill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chemeClr val="accent2"/>
                </a:solidFill>
                <a:ea typeface="Calibri" panose="020F0502020204030204" pitchFamily="34" charset="0"/>
              </a:rPr>
              <a:t>hóa</a:t>
            </a:r>
            <a:r>
              <a:rPr lang="en-US" sz="3000" dirty="0">
                <a:solidFill>
                  <a:schemeClr val="accent2"/>
                </a:solidFill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chemeClr val="accent2"/>
                </a:solidFill>
                <a:ea typeface="Calibri" panose="020F0502020204030204" pitchFamily="34" charset="0"/>
              </a:rPr>
              <a:t>dữ</a:t>
            </a:r>
            <a:r>
              <a:rPr lang="en-US" sz="3000" dirty="0">
                <a:solidFill>
                  <a:schemeClr val="accent2"/>
                </a:solidFill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chemeClr val="accent2"/>
                </a:solidFill>
                <a:ea typeface="Calibri" panose="020F0502020204030204" pitchFamily="34" charset="0"/>
              </a:rPr>
              <a:t>liệu</a:t>
            </a:r>
            <a:endParaRPr lang="en-US" sz="3000" dirty="0">
              <a:solidFill>
                <a:schemeClr val="accent2"/>
              </a:solidFill>
              <a:ea typeface="Calibri" panose="020F050202020403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2600" dirty="0">
                <a:ea typeface="Calibri" panose="020F0502020204030204" pitchFamily="34" charset="0"/>
              </a:rPr>
              <a:t>-  </a:t>
            </a:r>
            <a:r>
              <a:rPr lang="en-US" sz="2600" dirty="0" err="1">
                <a:ea typeface="Calibri" panose="020F0502020204030204" pitchFamily="34" charset="0"/>
              </a:rPr>
              <a:t>Chuẩn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hóa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giá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trị</a:t>
            </a:r>
            <a:r>
              <a:rPr lang="en-US" sz="2600" dirty="0">
                <a:ea typeface="Calibri" panose="020F0502020204030204" pitchFamily="34" charset="0"/>
              </a:rPr>
              <a:t> pixel </a:t>
            </a:r>
            <a:r>
              <a:rPr lang="en-US" sz="2600" dirty="0" err="1">
                <a:ea typeface="Calibri" panose="020F0502020204030204" pitchFamily="34" charset="0"/>
              </a:rPr>
              <a:t>về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khoảng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b="1" dirty="0">
                <a:ea typeface="Calibri" panose="020F0502020204030204" pitchFamily="34" charset="0"/>
              </a:rPr>
              <a:t>[0, 1]</a:t>
            </a:r>
          </a:p>
          <a:p>
            <a:pPr>
              <a:spcAft>
                <a:spcPts val="4800"/>
              </a:spcAft>
            </a:pPr>
            <a:r>
              <a:rPr lang="en-US" sz="2600" dirty="0">
                <a:ea typeface="Calibri" panose="020F0502020204030204" pitchFamily="34" charset="0"/>
              </a:rPr>
              <a:t>       =&gt; </a:t>
            </a:r>
            <a:r>
              <a:rPr lang="en-US" sz="2600" dirty="0" err="1">
                <a:ea typeface="Calibri" panose="020F0502020204030204" pitchFamily="34" charset="0"/>
              </a:rPr>
              <a:t>Thuận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lợi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cho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mô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hình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học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các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đặc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trưng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quan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trọng</a:t>
            </a:r>
            <a:endParaRPr lang="en-US" sz="2600" dirty="0">
              <a:ea typeface="Calibri" panose="020F050202020403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2600" dirty="0">
                <a:ea typeface="Calibri" panose="020F0502020204030204" pitchFamily="34" charset="0"/>
              </a:rPr>
              <a:t>-  </a:t>
            </a:r>
            <a:r>
              <a:rPr lang="en-US" sz="2600" dirty="0" err="1">
                <a:ea typeface="Calibri" panose="020F0502020204030204" pitchFamily="34" charset="0"/>
              </a:rPr>
              <a:t>Chuẩn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hóa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kích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thước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ảnh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về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chuẩn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b="1" dirty="0">
                <a:ea typeface="Calibri" panose="020F0502020204030204" pitchFamily="34" charset="0"/>
              </a:rPr>
              <a:t>(224x224 pixels) </a:t>
            </a:r>
            <a:endParaRPr lang="en-US" sz="2600" dirty="0">
              <a:ea typeface="Calibri" panose="020F050202020403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2600" dirty="0">
                <a:ea typeface="Calibri" panose="020F0502020204030204" pitchFamily="34" charset="0"/>
              </a:rPr>
              <a:t>        =&gt; </a:t>
            </a:r>
            <a:r>
              <a:rPr lang="en-US" sz="2600" dirty="0" err="1">
                <a:ea typeface="Calibri" panose="020F0502020204030204" pitchFamily="34" charset="0"/>
              </a:rPr>
              <a:t>Đảm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bảo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các</a:t>
            </a:r>
            <a:r>
              <a:rPr lang="en-US" sz="2600" dirty="0">
                <a:ea typeface="Calibri" panose="020F0502020204030204" pitchFamily="34" charset="0"/>
              </a:rPr>
              <a:t> gradient </a:t>
            </a:r>
            <a:r>
              <a:rPr lang="en-US" sz="2600" dirty="0" err="1">
                <a:ea typeface="Calibri" panose="020F0502020204030204" pitchFamily="34" charset="0"/>
              </a:rPr>
              <a:t>được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tính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toán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trong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một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phạm</a:t>
            </a:r>
            <a:r>
              <a:rPr lang="en-US" sz="2600" dirty="0">
                <a:ea typeface="Calibri" panose="020F0502020204030204" pitchFamily="34" charset="0"/>
              </a:rPr>
              <a:t> vi </a:t>
            </a:r>
            <a:r>
              <a:rPr lang="en-US" sz="2600" dirty="0" err="1">
                <a:ea typeface="Calibri" panose="020F0502020204030204" pitchFamily="34" charset="0"/>
              </a:rPr>
              <a:t>hợp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lý</a:t>
            </a:r>
            <a:r>
              <a:rPr lang="en-US" sz="2600" dirty="0">
                <a:ea typeface="Calibri" panose="020F0502020204030204" pitchFamily="34" charset="0"/>
              </a:rPr>
              <a:t>, </a:t>
            </a:r>
            <a:r>
              <a:rPr lang="en-US" sz="2600" dirty="0" err="1">
                <a:ea typeface="Calibri" panose="020F0502020204030204" pitchFamily="34" charset="0"/>
              </a:rPr>
              <a:t>từ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đó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hỗ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trợ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quá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trình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tối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ưu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hóa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trọng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số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hiệu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quả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hơn</a:t>
            </a:r>
            <a:r>
              <a:rPr lang="en-US" sz="2600" dirty="0">
                <a:ea typeface="Calibri" panose="020F0502020204030204" pitchFamily="34" charset="0"/>
              </a:rPr>
              <a:t>.</a:t>
            </a:r>
          </a:p>
          <a:p>
            <a:pPr marL="514350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27296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0">
            <a:extLst>
              <a:ext uri="{FF2B5EF4-FFF2-40B4-BE49-F238E27FC236}">
                <a16:creationId xmlns:a16="http://schemas.microsoft.com/office/drawing/2014/main" id="{DD5797B3-11AD-4012-BA66-77B35A772D4C}"/>
              </a:ext>
            </a:extLst>
          </p:cNvPr>
          <p:cNvSpPr/>
          <p:nvPr/>
        </p:nvSpPr>
        <p:spPr>
          <a:xfrm>
            <a:off x="0" y="101600"/>
            <a:ext cx="12103100" cy="67564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3" name="Shape 0">
            <a:extLst>
              <a:ext uri="{FF2B5EF4-FFF2-40B4-BE49-F238E27FC236}">
                <a16:creationId xmlns:a16="http://schemas.microsoft.com/office/drawing/2014/main" id="{4D3D5232-72F2-4C4D-8DEE-9CED2B3130CE}"/>
              </a:ext>
            </a:extLst>
          </p:cNvPr>
          <p:cNvSpPr/>
          <p:nvPr/>
        </p:nvSpPr>
        <p:spPr>
          <a:xfrm>
            <a:off x="-1" y="-9626"/>
            <a:ext cx="12192001" cy="6858000"/>
          </a:xfrm>
          <a:prstGeom prst="rect">
            <a:avLst/>
          </a:prstGeom>
          <a:solidFill>
            <a:srgbClr val="FFFCF3">
              <a:alpha val="44706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408363B8-84BF-42CF-9A6B-21CC35DDF6F9}"/>
              </a:ext>
            </a:extLst>
          </p:cNvPr>
          <p:cNvSpPr/>
          <p:nvPr/>
        </p:nvSpPr>
        <p:spPr>
          <a:xfrm>
            <a:off x="3318510" y="5701"/>
            <a:ext cx="5554980" cy="728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3200" b="1" dirty="0"/>
              <a:t>II. </a:t>
            </a:r>
            <a:r>
              <a:rPr lang="en-US" sz="3200" b="1" dirty="0" err="1"/>
              <a:t>TIỀN</a:t>
            </a:r>
            <a:r>
              <a:rPr lang="en-US" sz="3200" b="1" dirty="0"/>
              <a:t> </a:t>
            </a:r>
            <a:r>
              <a:rPr lang="en-US" sz="3200" b="1" dirty="0" err="1"/>
              <a:t>XỬ</a:t>
            </a:r>
            <a:r>
              <a:rPr lang="en-US" sz="3200" b="1" dirty="0"/>
              <a:t> </a:t>
            </a:r>
            <a:r>
              <a:rPr lang="en-US" sz="3200" b="1" dirty="0" err="1"/>
              <a:t>LÝ</a:t>
            </a:r>
            <a:r>
              <a:rPr lang="en-US" sz="3200" b="1" dirty="0"/>
              <a:t> </a:t>
            </a:r>
            <a:r>
              <a:rPr lang="en-US" sz="3200" b="1" dirty="0" err="1"/>
              <a:t>DỮ</a:t>
            </a:r>
            <a:r>
              <a:rPr lang="en-US" sz="3200" b="1" dirty="0"/>
              <a:t> </a:t>
            </a:r>
            <a:r>
              <a:rPr lang="en-US" sz="3200" b="1" dirty="0" err="1"/>
              <a:t>LIỆU</a:t>
            </a:r>
            <a:endParaRPr lang="en-US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28280A-D509-4AFB-8A0C-30367299B6E3}"/>
              </a:ext>
            </a:extLst>
          </p:cNvPr>
          <p:cNvSpPr txBox="1"/>
          <p:nvPr/>
        </p:nvSpPr>
        <p:spPr>
          <a:xfrm>
            <a:off x="1258503" y="1012605"/>
            <a:ext cx="9868302" cy="7355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000" dirty="0">
                <a:solidFill>
                  <a:schemeClr val="accent2"/>
                </a:solidFill>
                <a:ea typeface="Calibri" panose="020F0502020204030204" pitchFamily="34" charset="0"/>
              </a:rPr>
              <a:t>4.    </a:t>
            </a:r>
            <a:r>
              <a:rPr lang="en-US" sz="3000" dirty="0" err="1">
                <a:solidFill>
                  <a:schemeClr val="accent2"/>
                </a:solidFill>
                <a:ea typeface="Calibri" panose="020F0502020204030204" pitchFamily="34" charset="0"/>
              </a:rPr>
              <a:t>Tăng</a:t>
            </a:r>
            <a:r>
              <a:rPr lang="en-US" sz="3000" dirty="0">
                <a:solidFill>
                  <a:schemeClr val="accent2"/>
                </a:solidFill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chemeClr val="accent2"/>
                </a:solidFill>
                <a:ea typeface="Calibri" panose="020F0502020204030204" pitchFamily="34" charset="0"/>
              </a:rPr>
              <a:t>cường</a:t>
            </a:r>
            <a:r>
              <a:rPr lang="en-US" sz="3000" dirty="0">
                <a:solidFill>
                  <a:schemeClr val="accent2"/>
                </a:solidFill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chemeClr val="accent2"/>
                </a:solidFill>
                <a:ea typeface="Calibri" panose="020F0502020204030204" pitchFamily="34" charset="0"/>
              </a:rPr>
              <a:t>dữ</a:t>
            </a:r>
            <a:r>
              <a:rPr lang="en-US" sz="3000" dirty="0">
                <a:solidFill>
                  <a:schemeClr val="accent2"/>
                </a:solidFill>
                <a:ea typeface="Calibri" panose="020F0502020204030204" pitchFamily="34" charset="0"/>
              </a:rPr>
              <a:t> </a:t>
            </a:r>
            <a:r>
              <a:rPr lang="en-US" sz="3000" dirty="0" err="1">
                <a:solidFill>
                  <a:schemeClr val="accent2"/>
                </a:solidFill>
                <a:ea typeface="Calibri" panose="020F0502020204030204" pitchFamily="34" charset="0"/>
              </a:rPr>
              <a:t>liệu</a:t>
            </a:r>
            <a:endParaRPr lang="en-US" sz="3000" dirty="0">
              <a:solidFill>
                <a:schemeClr val="accent2"/>
              </a:solidFill>
              <a:ea typeface="Calibri" panose="020F050202020403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2600" dirty="0">
                <a:ea typeface="Calibri" panose="020F0502020204030204" pitchFamily="34" charset="0"/>
              </a:rPr>
              <a:t>        </a:t>
            </a:r>
            <a:r>
              <a:rPr lang="en-US" sz="2600" dirty="0" err="1">
                <a:ea typeface="Calibri" panose="020F0502020204030204" pitchFamily="34" charset="0"/>
              </a:rPr>
              <a:t>Mục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tiêu</a:t>
            </a:r>
            <a:r>
              <a:rPr lang="en-US" sz="2600" dirty="0">
                <a:ea typeface="Calibri" panose="020F0502020204030204" pitchFamily="34" charset="0"/>
              </a:rPr>
              <a:t>: </a:t>
            </a:r>
            <a:r>
              <a:rPr lang="en-US" sz="2600" dirty="0" err="1">
                <a:ea typeface="Calibri" panose="020F0502020204030204" pitchFamily="34" charset="0"/>
              </a:rPr>
              <a:t>Mở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rộng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tập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dữ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liệu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huấn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luyện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bằng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cách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tạo</a:t>
            </a:r>
            <a:r>
              <a:rPr lang="en-US" sz="2600" dirty="0">
                <a:ea typeface="Calibri" panose="020F0502020204030204" pitchFamily="34" charset="0"/>
              </a:rPr>
              <a:t> ra </a:t>
            </a:r>
            <a:r>
              <a:rPr lang="en-US" sz="2600" dirty="0" err="1">
                <a:ea typeface="Calibri" panose="020F0502020204030204" pitchFamily="34" charset="0"/>
              </a:rPr>
              <a:t>các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biến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thể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mới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của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các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ảnh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gốc</a:t>
            </a:r>
            <a:endParaRPr lang="en-US" sz="2600" dirty="0">
              <a:ea typeface="Calibri" panose="020F0502020204030204" pitchFamily="34" charset="0"/>
            </a:endParaRPr>
          </a:p>
          <a:p>
            <a:pPr>
              <a:spcAft>
                <a:spcPts val="1800"/>
              </a:spcAft>
            </a:pPr>
            <a:r>
              <a:rPr lang="en-US" sz="2600" dirty="0">
                <a:ea typeface="Calibri" panose="020F0502020204030204" pitchFamily="34" charset="0"/>
              </a:rPr>
              <a:t> =&gt;  </a:t>
            </a:r>
            <a:r>
              <a:rPr lang="en-US" sz="2600" dirty="0" err="1">
                <a:ea typeface="Calibri" panose="020F0502020204030204" pitchFamily="34" charset="0"/>
              </a:rPr>
              <a:t>Tăng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khả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năng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tổng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quát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hóa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của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mô</a:t>
            </a:r>
            <a:r>
              <a:rPr lang="en-US" sz="2600" dirty="0">
                <a:ea typeface="Calibri" panose="020F0502020204030204" pitchFamily="34" charset="0"/>
              </a:rPr>
              <a:t> </a:t>
            </a:r>
            <a:r>
              <a:rPr lang="en-US" sz="2600" dirty="0" err="1">
                <a:ea typeface="Calibri" panose="020F0502020204030204" pitchFamily="34" charset="0"/>
              </a:rPr>
              <a:t>hình</a:t>
            </a:r>
            <a:r>
              <a:rPr lang="en-US" sz="2600" dirty="0">
                <a:ea typeface="Calibri" panose="020F0502020204030204" pitchFamily="34" charset="0"/>
              </a:rPr>
              <a:t>.</a:t>
            </a:r>
            <a:endParaRPr lang="en-US" sz="2400" dirty="0">
              <a:ea typeface="Calibri" panose="020F0502020204030204" pitchFamily="34" charset="0"/>
            </a:endParaRPr>
          </a:p>
          <a:p>
            <a:pPr marL="1257300" lvl="2" indent="-342900">
              <a:lnSpc>
                <a:spcPct val="140000"/>
              </a:lnSpc>
              <a:spcBef>
                <a:spcPts val="300"/>
              </a:spcBef>
              <a:buFont typeface="Symbol" panose="05050102010706020507" pitchFamily="18" charset="2"/>
              <a:buChar char=""/>
            </a:pPr>
            <a:r>
              <a:rPr lang="en-US" sz="2600" b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Xoay</a:t>
            </a:r>
            <a:r>
              <a:rPr lang="en-US" sz="26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b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26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b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ngẫu</a:t>
            </a:r>
            <a:r>
              <a:rPr lang="en-US" sz="26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b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nhiên</a:t>
            </a:r>
            <a:r>
              <a:rPr lang="en-US" sz="26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6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tối</a:t>
            </a:r>
            <a:r>
              <a:rPr lang="en-US" sz="2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đa</a:t>
            </a:r>
            <a:r>
              <a:rPr lang="en-US" sz="2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20</a:t>
            </a:r>
            <a:r>
              <a:rPr lang="en-US" sz="2600" dirty="0">
                <a:ea typeface="Calibri" panose="020F0502020204030204" pitchFamily="34" charset="0"/>
              </a:rPr>
              <a:t>°</a:t>
            </a:r>
            <a:r>
              <a:rPr lang="en-US" sz="2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1257300" lvl="2" indent="-342900">
              <a:lnSpc>
                <a:spcPct val="140000"/>
              </a:lnSpc>
              <a:buFont typeface="Symbol" panose="05050102010706020507" pitchFamily="18" charset="2"/>
              <a:buChar char=""/>
            </a:pPr>
            <a:r>
              <a:rPr lang="en-US" sz="2600" b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en-US" sz="26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b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26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b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26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b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ngang</a:t>
            </a:r>
            <a:r>
              <a:rPr lang="en-US" sz="26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b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6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b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dọc</a:t>
            </a:r>
            <a:r>
              <a:rPr lang="en-US" sz="26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6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tối</a:t>
            </a:r>
            <a:r>
              <a:rPr lang="en-US" sz="2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đa</a:t>
            </a:r>
            <a:r>
              <a:rPr lang="en-US" sz="2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20% </a:t>
            </a:r>
            <a:r>
              <a:rPr lang="en-US" sz="26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kích</a:t>
            </a:r>
            <a:r>
              <a:rPr lang="en-US" sz="2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thước</a:t>
            </a:r>
            <a:r>
              <a:rPr lang="en-US" sz="2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2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1257300" lvl="2" indent="-342900">
              <a:lnSpc>
                <a:spcPct val="140000"/>
              </a:lnSpc>
              <a:buFont typeface="Symbol" panose="05050102010706020507" pitchFamily="18" charset="2"/>
              <a:buChar char=""/>
            </a:pPr>
            <a:r>
              <a:rPr lang="en-US" sz="2600" b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26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b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dạng</a:t>
            </a:r>
            <a:r>
              <a:rPr lang="en-US" sz="26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b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26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b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26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6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góc</a:t>
            </a:r>
            <a:r>
              <a:rPr lang="en-US" sz="2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tối</a:t>
            </a:r>
            <a:r>
              <a:rPr lang="en-US" sz="2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đa</a:t>
            </a:r>
            <a:r>
              <a:rPr lang="en-US" sz="2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20</a:t>
            </a:r>
            <a:r>
              <a:rPr lang="en-US" sz="2600" dirty="0">
                <a:ea typeface="Calibri" panose="020F0502020204030204" pitchFamily="34" charset="0"/>
              </a:rPr>
              <a:t>°</a:t>
            </a:r>
            <a:r>
              <a:rPr lang="en-US" sz="2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1257300" lvl="2" indent="-342900">
              <a:lnSpc>
                <a:spcPct val="140000"/>
              </a:lnSpc>
              <a:spcBef>
                <a:spcPts val="300"/>
              </a:spcBef>
              <a:buFont typeface="Symbol" panose="05050102010706020507" pitchFamily="18" charset="2"/>
              <a:buChar char=""/>
            </a:pPr>
            <a:r>
              <a:rPr lang="en-US" sz="26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Thu </a:t>
            </a:r>
            <a:r>
              <a:rPr lang="en-US" sz="2600" b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phóng</a:t>
            </a:r>
            <a:r>
              <a:rPr lang="en-US" sz="26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b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ngẫu</a:t>
            </a:r>
            <a:r>
              <a:rPr lang="en-US" sz="26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b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nhiên</a:t>
            </a:r>
            <a:r>
              <a:rPr lang="en-US" sz="26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b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26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6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tối</a:t>
            </a:r>
            <a:r>
              <a:rPr lang="en-US" sz="2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đa</a:t>
            </a:r>
            <a:r>
              <a:rPr lang="en-US" sz="2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20% </a:t>
            </a:r>
            <a:r>
              <a:rPr lang="en-US" sz="26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kích</a:t>
            </a:r>
            <a:r>
              <a:rPr lang="en-US" sz="2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thước</a:t>
            </a:r>
            <a:r>
              <a:rPr lang="en-US" sz="2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2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1257300" lvl="2" indent="-342900">
              <a:lnSpc>
                <a:spcPct val="140000"/>
              </a:lnSpc>
              <a:buFont typeface="Symbol" panose="05050102010706020507" pitchFamily="18" charset="2"/>
              <a:buChar char=""/>
            </a:pPr>
            <a:r>
              <a:rPr lang="en-US" sz="2600" b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Lật</a:t>
            </a:r>
            <a:r>
              <a:rPr lang="en-US" sz="26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b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26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b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ngẫu</a:t>
            </a:r>
            <a:r>
              <a:rPr lang="en-US" sz="26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b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nhiên</a:t>
            </a:r>
            <a:r>
              <a:rPr lang="en-US" sz="26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b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26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b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chiều</a:t>
            </a:r>
            <a:r>
              <a:rPr lang="en-US" sz="26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600" b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ngang</a:t>
            </a:r>
            <a:endParaRPr lang="en-US" sz="26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endParaRPr lang="en-US" sz="2800" dirty="0">
              <a:ea typeface="Calibri" panose="020F0502020204030204" pitchFamily="34" charset="0"/>
            </a:endParaRPr>
          </a:p>
          <a:p>
            <a:pPr>
              <a:spcAft>
                <a:spcPts val="1200"/>
              </a:spcAft>
            </a:pPr>
            <a:endParaRPr lang="en-US" sz="2800" dirty="0">
              <a:ea typeface="Calibri" panose="020F0502020204030204" pitchFamily="34" charset="0"/>
            </a:endParaRPr>
          </a:p>
          <a:p>
            <a:pPr>
              <a:spcAft>
                <a:spcPts val="1200"/>
              </a:spcAft>
            </a:pPr>
            <a:endParaRPr lang="en-US" sz="2800" dirty="0">
              <a:ea typeface="Calibri" panose="020F0502020204030204" pitchFamily="34" charset="0"/>
            </a:endParaRPr>
          </a:p>
          <a:p>
            <a:pPr marL="514350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62912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0">
            <a:extLst>
              <a:ext uri="{FF2B5EF4-FFF2-40B4-BE49-F238E27FC236}">
                <a16:creationId xmlns:a16="http://schemas.microsoft.com/office/drawing/2014/main" id="{DD5797B3-11AD-4012-BA66-77B35A772D4C}"/>
              </a:ext>
            </a:extLst>
          </p:cNvPr>
          <p:cNvSpPr/>
          <p:nvPr/>
        </p:nvSpPr>
        <p:spPr>
          <a:xfrm>
            <a:off x="0" y="101600"/>
            <a:ext cx="12103100" cy="67564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3" name="Shape 0">
            <a:extLst>
              <a:ext uri="{FF2B5EF4-FFF2-40B4-BE49-F238E27FC236}">
                <a16:creationId xmlns:a16="http://schemas.microsoft.com/office/drawing/2014/main" id="{71CEC5FB-E37D-4B87-851E-C73E2A31C889}"/>
              </a:ext>
            </a:extLst>
          </p:cNvPr>
          <p:cNvSpPr/>
          <p:nvPr/>
        </p:nvSpPr>
        <p:spPr>
          <a:xfrm>
            <a:off x="-1" y="-192507"/>
            <a:ext cx="12192001" cy="7045693"/>
          </a:xfrm>
          <a:prstGeom prst="rect">
            <a:avLst/>
          </a:prstGeom>
          <a:solidFill>
            <a:srgbClr val="FFFCF3">
              <a:alpha val="44706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81168868-7D44-4E3D-A068-92964FEF94AE}"/>
              </a:ext>
            </a:extLst>
          </p:cNvPr>
          <p:cNvSpPr/>
          <p:nvPr/>
        </p:nvSpPr>
        <p:spPr>
          <a:xfrm>
            <a:off x="3318510" y="9232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3200" b="1" dirty="0"/>
              <a:t>III. </a:t>
            </a:r>
            <a:r>
              <a:rPr lang="en-US" sz="3200" b="1" dirty="0" err="1"/>
              <a:t>THIẾT</a:t>
            </a:r>
            <a:r>
              <a:rPr lang="en-US" sz="3200" b="1" dirty="0"/>
              <a:t> </a:t>
            </a:r>
            <a:r>
              <a:rPr lang="en-US" sz="3200" b="1" dirty="0" err="1"/>
              <a:t>KẾ</a:t>
            </a:r>
            <a:r>
              <a:rPr lang="en-US" sz="3200" b="1" dirty="0"/>
              <a:t> </a:t>
            </a:r>
            <a:r>
              <a:rPr lang="en-US" sz="3200" b="1" dirty="0" err="1"/>
              <a:t>VÀ</a:t>
            </a:r>
            <a:r>
              <a:rPr lang="en-US" sz="3200" b="1" dirty="0"/>
              <a:t> </a:t>
            </a:r>
            <a:r>
              <a:rPr lang="en-US" sz="3200" b="1" dirty="0" err="1"/>
              <a:t>HUẤN</a:t>
            </a:r>
            <a:r>
              <a:rPr lang="en-US" sz="3200" b="1" dirty="0"/>
              <a:t> </a:t>
            </a:r>
            <a:r>
              <a:rPr lang="en-US" sz="3200" b="1" dirty="0" err="1"/>
              <a:t>LUYỆN</a:t>
            </a:r>
            <a:r>
              <a:rPr lang="en-US" sz="3200" b="1" dirty="0"/>
              <a:t> </a:t>
            </a:r>
            <a:r>
              <a:rPr lang="en-US" sz="3200" b="1" dirty="0" err="1"/>
              <a:t>MÔ</a:t>
            </a:r>
            <a:r>
              <a:rPr lang="en-US" sz="3200" b="1" dirty="0"/>
              <a:t> </a:t>
            </a:r>
            <a:r>
              <a:rPr lang="en-US" sz="3200" b="1" dirty="0" err="1"/>
              <a:t>HÌNH</a:t>
            </a:r>
            <a:endParaRPr lang="en-US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A48F8-B8B4-4421-8E61-BEFE435B6272}"/>
              </a:ext>
            </a:extLst>
          </p:cNvPr>
          <p:cNvSpPr txBox="1"/>
          <p:nvPr/>
        </p:nvSpPr>
        <p:spPr>
          <a:xfrm>
            <a:off x="1881794" y="1545821"/>
            <a:ext cx="8121317" cy="3211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285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dirty="0" err="1">
                <a:solidFill>
                  <a:srgbClr val="272525"/>
                </a:solidFill>
                <a:ea typeface="Gelasio" pitchFamily="34" charset="-122"/>
              </a:rPr>
              <a:t>Mô</a:t>
            </a:r>
            <a:r>
              <a:rPr lang="en-US" sz="28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800" dirty="0" err="1">
                <a:solidFill>
                  <a:srgbClr val="272525"/>
                </a:solidFill>
                <a:ea typeface="Gelasio" pitchFamily="34" charset="-122"/>
              </a:rPr>
              <a:t>hình</a:t>
            </a:r>
            <a:r>
              <a:rPr lang="en-US" sz="28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800" dirty="0" err="1">
                <a:solidFill>
                  <a:srgbClr val="272525"/>
                </a:solidFill>
                <a:ea typeface="Gelasio" pitchFamily="34" charset="-122"/>
              </a:rPr>
              <a:t>được</a:t>
            </a:r>
            <a:r>
              <a:rPr lang="en-US" sz="28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800" dirty="0" err="1">
                <a:solidFill>
                  <a:srgbClr val="272525"/>
                </a:solidFill>
                <a:ea typeface="Gelasio" pitchFamily="34" charset="-122"/>
              </a:rPr>
              <a:t>xây</a:t>
            </a:r>
            <a:r>
              <a:rPr lang="en-US" sz="28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800" dirty="0" err="1">
                <a:solidFill>
                  <a:srgbClr val="272525"/>
                </a:solidFill>
                <a:ea typeface="Gelasio" pitchFamily="34" charset="-122"/>
              </a:rPr>
              <a:t>dựng</a:t>
            </a:r>
            <a:r>
              <a:rPr lang="en-US" sz="28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800" dirty="0" err="1">
                <a:solidFill>
                  <a:srgbClr val="272525"/>
                </a:solidFill>
                <a:ea typeface="Gelasio" pitchFamily="34" charset="-122"/>
              </a:rPr>
              <a:t>dựa</a:t>
            </a:r>
            <a:r>
              <a:rPr lang="en-US" sz="28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800" dirty="0" err="1">
                <a:solidFill>
                  <a:srgbClr val="272525"/>
                </a:solidFill>
                <a:ea typeface="Gelasio" pitchFamily="34" charset="-122"/>
              </a:rPr>
              <a:t>trên</a:t>
            </a:r>
            <a:r>
              <a:rPr lang="en-US" sz="28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800" dirty="0" err="1">
                <a:solidFill>
                  <a:srgbClr val="272525"/>
                </a:solidFill>
                <a:ea typeface="Gelasio" pitchFamily="34" charset="-122"/>
              </a:rPr>
              <a:t>kiến</a:t>
            </a:r>
            <a:r>
              <a:rPr lang="en-US" sz="28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800" dirty="0" err="1">
                <a:solidFill>
                  <a:srgbClr val="272525"/>
                </a:solidFill>
                <a:ea typeface="Gelasio" pitchFamily="34" charset="-122"/>
              </a:rPr>
              <a:t>trúc</a:t>
            </a:r>
            <a:r>
              <a:rPr lang="en-US" sz="28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800" dirty="0" err="1">
                <a:solidFill>
                  <a:srgbClr val="272525"/>
                </a:solidFill>
                <a:ea typeface="Gelasio" pitchFamily="34" charset="-122"/>
              </a:rPr>
              <a:t>mạng</a:t>
            </a:r>
            <a:r>
              <a:rPr lang="en-US" sz="28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800" dirty="0" err="1">
                <a:solidFill>
                  <a:srgbClr val="272525"/>
                </a:solidFill>
                <a:ea typeface="Gelasio" pitchFamily="34" charset="-122"/>
              </a:rPr>
              <a:t>nơ-ron</a:t>
            </a:r>
            <a:r>
              <a:rPr lang="en-US" sz="28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800" dirty="0" err="1">
                <a:solidFill>
                  <a:srgbClr val="272525"/>
                </a:solidFill>
                <a:ea typeface="Gelasio" pitchFamily="34" charset="-122"/>
              </a:rPr>
              <a:t>tích</a:t>
            </a:r>
            <a:r>
              <a:rPr lang="en-US" sz="2800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800" dirty="0" err="1">
                <a:solidFill>
                  <a:srgbClr val="272525"/>
                </a:solidFill>
                <a:ea typeface="Gelasio" pitchFamily="34" charset="-122"/>
              </a:rPr>
              <a:t>chập</a:t>
            </a:r>
            <a:r>
              <a:rPr lang="en-US" sz="2800" dirty="0">
                <a:solidFill>
                  <a:srgbClr val="272525"/>
                </a:solidFill>
                <a:ea typeface="Gelasio" pitchFamily="34" charset="-122"/>
              </a:rPr>
              <a:t> (CNN), </a:t>
            </a:r>
            <a:r>
              <a:rPr lang="en-US" sz="2800" dirty="0" err="1">
                <a:solidFill>
                  <a:srgbClr val="272525"/>
                </a:solidFill>
                <a:ea typeface="Gelasio" pitchFamily="34" charset="-122"/>
              </a:rPr>
              <a:t>gồm</a:t>
            </a:r>
            <a:r>
              <a:rPr lang="en-US" sz="2800" dirty="0">
                <a:solidFill>
                  <a:srgbClr val="272525"/>
                </a:solidFill>
                <a:ea typeface="Gelasio" pitchFamily="34" charset="-122"/>
              </a:rPr>
              <a:t>:</a:t>
            </a:r>
          </a:p>
          <a:p>
            <a:pPr marL="457200" indent="-4572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600" b="1" dirty="0" err="1">
                <a:solidFill>
                  <a:srgbClr val="272525"/>
                </a:solidFill>
                <a:ea typeface="Gelasio" pitchFamily="34" charset="-122"/>
              </a:rPr>
              <a:t>Các</a:t>
            </a:r>
            <a:r>
              <a:rPr lang="en-US" sz="2600" b="1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b="1" dirty="0" err="1">
                <a:solidFill>
                  <a:srgbClr val="272525"/>
                </a:solidFill>
                <a:ea typeface="Gelasio" pitchFamily="34" charset="-122"/>
              </a:rPr>
              <a:t>tầng</a:t>
            </a:r>
            <a:r>
              <a:rPr lang="en-US" sz="2600" b="1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b="1" dirty="0" err="1">
                <a:solidFill>
                  <a:srgbClr val="272525"/>
                </a:solidFill>
                <a:ea typeface="Gelasio" pitchFamily="34" charset="-122"/>
              </a:rPr>
              <a:t>tích</a:t>
            </a:r>
            <a:r>
              <a:rPr lang="en-US" sz="2600" b="1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b="1" dirty="0" err="1">
                <a:solidFill>
                  <a:srgbClr val="272525"/>
                </a:solidFill>
                <a:ea typeface="Gelasio" pitchFamily="34" charset="-122"/>
              </a:rPr>
              <a:t>chập</a:t>
            </a:r>
            <a:r>
              <a:rPr lang="en-US" sz="2600" b="1" dirty="0">
                <a:solidFill>
                  <a:srgbClr val="272525"/>
                </a:solidFill>
                <a:ea typeface="Gelasio" pitchFamily="34" charset="-122"/>
              </a:rPr>
              <a:t> &amp; </a:t>
            </a:r>
            <a:r>
              <a:rPr lang="en-US" sz="2600" b="1" dirty="0" err="1">
                <a:solidFill>
                  <a:srgbClr val="272525"/>
                </a:solidFill>
                <a:ea typeface="Gelasio" pitchFamily="34" charset="-122"/>
              </a:rPr>
              <a:t>các</a:t>
            </a:r>
            <a:r>
              <a:rPr lang="en-US" sz="2600" b="1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b="1" dirty="0" err="1">
                <a:solidFill>
                  <a:srgbClr val="272525"/>
                </a:solidFill>
                <a:ea typeface="Gelasio" pitchFamily="34" charset="-122"/>
              </a:rPr>
              <a:t>tầng</a:t>
            </a:r>
            <a:r>
              <a:rPr lang="en-US" sz="2600" b="1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b="1" dirty="0" err="1">
                <a:solidFill>
                  <a:srgbClr val="272525"/>
                </a:solidFill>
                <a:ea typeface="Gelasio" pitchFamily="34" charset="-122"/>
              </a:rPr>
              <a:t>giảm</a:t>
            </a:r>
            <a:r>
              <a:rPr lang="en-US" sz="2600" b="1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b="1" dirty="0" err="1">
                <a:solidFill>
                  <a:srgbClr val="272525"/>
                </a:solidFill>
                <a:ea typeface="Gelasio" pitchFamily="34" charset="-122"/>
              </a:rPr>
              <a:t>kích</a:t>
            </a:r>
            <a:r>
              <a:rPr lang="en-US" sz="2600" b="1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b="1" dirty="0" err="1">
                <a:solidFill>
                  <a:srgbClr val="272525"/>
                </a:solidFill>
                <a:ea typeface="Gelasio" pitchFamily="34" charset="-122"/>
              </a:rPr>
              <a:t>thước</a:t>
            </a:r>
            <a:r>
              <a:rPr lang="en-US" sz="2600" b="1" dirty="0">
                <a:solidFill>
                  <a:srgbClr val="272525"/>
                </a:solidFill>
                <a:ea typeface="Gelasio" pitchFamily="34" charset="-122"/>
              </a:rPr>
              <a:t> </a:t>
            </a:r>
          </a:p>
          <a:p>
            <a:pPr marL="457200" indent="-4572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600" b="1" dirty="0" err="1">
                <a:solidFill>
                  <a:srgbClr val="272525"/>
                </a:solidFill>
                <a:ea typeface="Gelasio" pitchFamily="34" charset="-122"/>
              </a:rPr>
              <a:t>Tầng</a:t>
            </a:r>
            <a:r>
              <a:rPr lang="en-US" sz="2600" b="1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b="1" dirty="0" err="1">
                <a:solidFill>
                  <a:srgbClr val="272525"/>
                </a:solidFill>
                <a:ea typeface="Gelasio" pitchFamily="34" charset="-122"/>
              </a:rPr>
              <a:t>làm</a:t>
            </a:r>
            <a:r>
              <a:rPr lang="en-US" sz="2600" b="1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b="1" dirty="0" err="1">
                <a:solidFill>
                  <a:srgbClr val="272525"/>
                </a:solidFill>
                <a:ea typeface="Gelasio" pitchFamily="34" charset="-122"/>
              </a:rPr>
              <a:t>phẳng</a:t>
            </a:r>
            <a:endParaRPr lang="en-US" sz="2600" b="1" dirty="0">
              <a:solidFill>
                <a:srgbClr val="272525"/>
              </a:solidFill>
              <a:ea typeface="Gelasio" pitchFamily="34" charset="-122"/>
            </a:endParaRPr>
          </a:p>
          <a:p>
            <a:pPr marL="457200" indent="-4572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600" b="1" dirty="0" err="1">
                <a:solidFill>
                  <a:srgbClr val="272525"/>
                </a:solidFill>
                <a:ea typeface="Gelasio" pitchFamily="34" charset="-122"/>
              </a:rPr>
              <a:t>Tầng</a:t>
            </a:r>
            <a:r>
              <a:rPr lang="en-US" sz="2600" b="1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b="1" dirty="0" err="1">
                <a:solidFill>
                  <a:srgbClr val="272525"/>
                </a:solidFill>
                <a:ea typeface="Gelasio" pitchFamily="34" charset="-122"/>
              </a:rPr>
              <a:t>kết</a:t>
            </a:r>
            <a:r>
              <a:rPr lang="en-US" sz="2600" b="1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b="1" dirty="0" err="1">
                <a:solidFill>
                  <a:srgbClr val="272525"/>
                </a:solidFill>
                <a:ea typeface="Gelasio" pitchFamily="34" charset="-122"/>
              </a:rPr>
              <a:t>nối</a:t>
            </a:r>
            <a:r>
              <a:rPr lang="en-US" sz="2600" b="1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b="1" dirty="0" err="1">
                <a:solidFill>
                  <a:srgbClr val="272525"/>
                </a:solidFill>
                <a:ea typeface="Gelasio" pitchFamily="34" charset="-122"/>
              </a:rPr>
              <a:t>đầy</a:t>
            </a:r>
            <a:r>
              <a:rPr lang="en-US" sz="2600" b="1" dirty="0">
                <a:solidFill>
                  <a:srgbClr val="272525"/>
                </a:solidFill>
                <a:ea typeface="Gelasio" pitchFamily="34" charset="-122"/>
              </a:rPr>
              <a:t> </a:t>
            </a:r>
            <a:r>
              <a:rPr lang="en-US" sz="2600" b="1" dirty="0" err="1">
                <a:solidFill>
                  <a:srgbClr val="272525"/>
                </a:solidFill>
                <a:ea typeface="Gelasio" pitchFamily="34" charset="-122"/>
              </a:rPr>
              <a:t>đủ</a:t>
            </a:r>
            <a:r>
              <a:rPr lang="en-US" sz="2600" b="1" dirty="0">
                <a:solidFill>
                  <a:srgbClr val="272525"/>
                </a:solidFill>
                <a:ea typeface="Gelasio" pitchFamily="34" charset="-122"/>
              </a:rPr>
              <a:t> 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sz="2600" b="1" dirty="0">
              <a:solidFill>
                <a:srgbClr val="272525"/>
              </a:solidFill>
              <a:ea typeface="Gelasio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0211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</TotalTime>
  <Words>1070</Words>
  <Application>Microsoft Office PowerPoint</Application>
  <PresentationFormat>Widescreen</PresentationFormat>
  <Paragraphs>156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Calibri (Body)</vt:lpstr>
      <vt:lpstr>Calibri Light</vt:lpstr>
      <vt:lpstr>Gelasio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Khôi Nguyễn</dc:creator>
  <cp:lastModifiedBy>Dang Kim</cp:lastModifiedBy>
  <cp:revision>45</cp:revision>
  <dcterms:created xsi:type="dcterms:W3CDTF">2024-10-04T12:22:00Z</dcterms:created>
  <dcterms:modified xsi:type="dcterms:W3CDTF">2024-10-06T09:26:11Z</dcterms:modified>
</cp:coreProperties>
</file>